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8E4"/>
          </a:solidFill>
        </a:fill>
      </a:tcStyle>
    </a:wholeTbl>
    <a:band2H>
      <a:tcTxStyle b="def" i="def"/>
      <a:tcStyle>
        <a:tcBdr/>
        <a:fill>
          <a:solidFill>
            <a:srgbClr val="E6F4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C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ECF"/>
          </a:solidFill>
        </a:fill>
      </a:tcStyle>
    </a:wholeTbl>
    <a:band2H>
      <a:tcTxStyle b="def" i="def"/>
      <a:tcStyle>
        <a:tcBdr/>
        <a:fill>
          <a:solidFill>
            <a:srgbClr val="E8E8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9" name="Shape 13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9" name="Shape 1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sz="1100">
                <a:latin typeface="Open Sans"/>
                <a:ea typeface="Open Sans"/>
                <a:cs typeface="Open Sans"/>
                <a:sym typeface="Open Sans"/>
              </a:defRPr>
            </a:pPr>
            <a:r>
              <a:t>Talking points: </a:t>
            </a:r>
          </a:p>
          <a:p>
            <a:pPr marL="457200" indent="-298450">
              <a:buClr>
                <a:srgbClr val="000000"/>
              </a:buClr>
              <a:buSzPts val="1100"/>
              <a:buFont typeface="Helvetica"/>
              <a:buChar char="-"/>
              <a:defRPr sz="1100">
                <a:latin typeface="Open Sans"/>
                <a:ea typeface="Open Sans"/>
                <a:cs typeface="Open Sans"/>
                <a:sym typeface="Open Sans"/>
              </a:defRPr>
            </a:pPr>
            <a:r>
              <a:t>Elastic is a search company.</a:t>
            </a:r>
          </a:p>
          <a:p>
            <a:pPr marL="457200" indent="-298450">
              <a:buClr>
                <a:srgbClr val="000000"/>
              </a:buClr>
              <a:buSzPts val="1100"/>
              <a:buFont typeface="Helvetica"/>
              <a:buChar char="-"/>
              <a:defRPr sz="1100">
                <a:latin typeface="Open Sans"/>
                <a:ea typeface="Open Sans"/>
                <a:cs typeface="Open Sans"/>
                <a:sym typeface="Open Sans"/>
              </a:defRPr>
            </a:pPr>
            <a:r>
              <a:t>Search is omnipresent, and powers many experiences and use cases. </a:t>
            </a:r>
          </a:p>
          <a:p>
            <a:pPr marL="457200" indent="-298450">
              <a:buClr>
                <a:srgbClr val="000000"/>
              </a:buClr>
              <a:buSzPts val="1100"/>
              <a:buFont typeface="Helvetica"/>
              <a:buChar char="-"/>
              <a:defRPr sz="1100">
                <a:latin typeface="Open Sans"/>
                <a:ea typeface="Open Sans"/>
                <a:cs typeface="Open Sans"/>
                <a:sym typeface="Open Sans"/>
              </a:defRPr>
            </a:pPr>
            <a:r>
              <a:t>When people think of search, they think of a box. But, it’s so much more</a:t>
            </a:r>
          </a:p>
          <a:p>
            <a:pPr marL="457200" indent="-298450">
              <a:buClr>
                <a:srgbClr val="000000"/>
              </a:buClr>
              <a:buSzPts val="1100"/>
              <a:buFont typeface="Helvetica"/>
              <a:buChar char="-"/>
              <a:defRPr sz="1100">
                <a:latin typeface="Open Sans"/>
                <a:ea typeface="Open Sans"/>
                <a:cs typeface="Open Sans"/>
                <a:sym typeface="Open Sans"/>
              </a:defRPr>
            </a:pPr>
            <a:r>
              <a:t>The easiest way to explain this is through examples that you experience every day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Shape 17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3" name="Shape 17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95959"/>
                </a:solidFill>
              </a:defRPr>
            </a:pPr>
            <a:r>
              <a:t>Support for NodeJS and Python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Setup: Install a library, add some config, and introduce the measurement calls in your code.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APM-SERVER will scale just like logstash scales.  Put a load balancer in front of it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4" name="Shape 17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95959"/>
                </a:solidFill>
              </a:defRPr>
            </a:pPr>
            <a:r>
              <a:t>Support for NodeJS and Python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Setup: Install a library, add some config, and introduce the measurement calls in your code.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APM-SERVER will scale just like logstash scales.  Put a load balancer in front of it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0" name="Shape 14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of the fastest investment we have made has been in the development of Elastic Open Source APM when we joined forces with OpBeat</a:t>
            </a:r>
          </a:p>
          <a:p>
            <a:pPr/>
            <a:r>
              <a:t>First we delivered the self managed version with the 6.2 beta release. </a:t>
            </a:r>
          </a:p>
          <a:p>
            <a:pPr/>
          </a:p>
          <a:p>
            <a:pPr/>
            <a:r>
              <a:t>Here are the quick hits on our APM story. But we continue to invest heavily in this solution area. </a:t>
            </a:r>
          </a:p>
          <a:p>
            <a:pPr marL="457200" indent="-317500">
              <a:buClr>
                <a:srgbClr val="000000"/>
              </a:buClr>
              <a:buSzPts val="1200"/>
              <a:buFont typeface="Arial"/>
              <a:buChar char="●"/>
            </a:pPr>
            <a:r>
              <a:t>Search Elastic APM beta - python &amp; nodeJS</a:t>
            </a:r>
          </a:p>
          <a:p>
            <a:pPr marL="457200" indent="-317500">
              <a:buClr>
                <a:srgbClr val="000000"/>
              </a:buClr>
              <a:buSzPts val="1200"/>
              <a:buFont typeface="Arial"/>
              <a:buChar char="●"/>
            </a:pPr>
            <a:r>
              <a:t>GA with those</a:t>
            </a:r>
          </a:p>
          <a:p>
            <a:pPr marL="457200" indent="-317500">
              <a:buClr>
                <a:srgbClr val="000000"/>
              </a:buClr>
              <a:buSzPts val="1200"/>
              <a:buFont typeface="Arial"/>
              <a:buChar char="●"/>
            </a:pPr>
            <a:r>
              <a:t>Ruby Agent added</a:t>
            </a:r>
          </a:p>
          <a:p>
            <a:pPr marL="457200" indent="-317500">
              <a:buClr>
                <a:srgbClr val="000000"/>
              </a:buClr>
              <a:buSzPts val="1200"/>
              <a:buFont typeface="Arial"/>
              <a:buChar char="●"/>
            </a:pPr>
            <a:r>
              <a:t>Java Agent added</a:t>
            </a:r>
          </a:p>
          <a:p>
            <a:pPr marL="457200" indent="-317500">
              <a:buClr>
                <a:srgbClr val="000000"/>
              </a:buClr>
              <a:buSzPts val="1200"/>
              <a:buFont typeface="Arial"/>
              <a:buChar char="●"/>
            </a:pPr>
            <a:r>
              <a:t>GoAgent</a:t>
            </a:r>
          </a:p>
          <a:p>
            <a:pPr marL="457200" indent="-317500">
              <a:buClr>
                <a:srgbClr val="000000"/>
              </a:buClr>
              <a:buSzPts val="1200"/>
              <a:buFont typeface="Arial"/>
              <a:buChar char="●"/>
            </a:pPr>
            <a:r>
              <a:t>RUM added</a:t>
            </a:r>
          </a:p>
          <a:p>
            <a:pPr marL="457200" indent="-317500">
              <a:buClr>
                <a:srgbClr val="000000"/>
              </a:buClr>
              <a:buSzPts val="1200"/>
              <a:buFont typeface="Arial"/>
              <a:buChar char="●"/>
            </a:pPr>
            <a:r>
              <a:t>Distributed Tracing Beta 6.5</a:t>
            </a:r>
          </a:p>
          <a:p>
            <a:pPr marL="457200" indent="-317500">
              <a:buClr>
                <a:srgbClr val="000000"/>
              </a:buClr>
              <a:buSzPts val="1200"/>
              <a:buFont typeface="Arial"/>
              <a:buChar char="●"/>
            </a:pPr>
            <a:r>
              <a:t>Integrated search</a:t>
            </a:r>
          </a:p>
          <a:p>
            <a:pPr marL="457200" indent="-317500">
              <a:buClr>
                <a:srgbClr val="000000"/>
              </a:buClr>
              <a:buSzPts val="1200"/>
              <a:buFont typeface="Arial"/>
              <a:buChar char="●"/>
            </a:pPr>
            <a:r>
              <a:t>You can have your own metadata</a:t>
            </a:r>
          </a:p>
          <a:p>
            <a:pPr marL="457200" indent="-317500">
              <a:buClr>
                <a:srgbClr val="000000"/>
              </a:buClr>
              <a:buSzPts val="1200"/>
              <a:buFont typeface="Arial"/>
              <a:buChar char="●"/>
            </a:pPr>
            <a:r>
              <a:t>6.6 integrations with ML / Alerting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8" name="Shape 15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95959"/>
                </a:solidFill>
              </a:defRPr>
            </a:pPr>
            <a:r>
              <a:t>Beats collecting machine metrics and logs, write to Elasticsearch or Logstash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Setup: Install a library, add some config, and introduce the measurement calls in your code.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APM-SERVER will scale just like logstash scales.  Put a load balancer in front of it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Shape 15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6" name="Shape 15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95959"/>
                </a:solidFill>
              </a:defRPr>
            </a:pPr>
            <a:r>
              <a:t>Support for NodeJS and Python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Setup: Install a library, add some config, and introduce the measurement calls in your code.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APM-SERVER will scale just like logstash scales.  Put a load balancer in front of it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7" name="Shape 16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95959"/>
                </a:solidFill>
              </a:defRPr>
            </a:pPr>
            <a:r>
              <a:t>Support for NodeJS and Python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Setup: Install a library, add some config, and introduce the measurement calls in your code.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APM-SERVER will scale just like logstash scales.  Put a load balancer in front of it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Shape 16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8" name="Shape 16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95959"/>
                </a:solidFill>
              </a:defRPr>
            </a:pPr>
            <a:r>
              <a:t>Support for NodeJS and Python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Setup: Install a library, add some config, and introduce the measurement calls in your code.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APM-SERVER will scale just like logstash scales.  Put a load balancer in front of it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0" name="Shape 16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95959"/>
                </a:solidFill>
              </a:defRPr>
            </a:pPr>
            <a:r>
              <a:t>Support for NodeJS and Python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Setup: Install a library, add some config, and introduce the measurement calls in your code.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APM-SERVER will scale just like logstash scales.  Put a load balancer in front of it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6" name="Shape 17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95959"/>
                </a:solidFill>
              </a:defRPr>
            </a:pPr>
            <a:r>
              <a:t>Support for NodeJS and Python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Setup: Install a library, add some config, and introduce the measurement calls in your code.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APM-SERVER will scale just like logstash scales.  Put a load balancer in front of it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2" name="Shape 17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95959"/>
                </a:solidFill>
              </a:defRPr>
            </a:pPr>
            <a:r>
              <a:t>Support for NodeJS and Python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Setup: Install a library, add some config, and introduce the measurement calls in your code.</a:t>
            </a:r>
          </a:p>
          <a:p>
            <a:pPr/>
            <a:endParaRPr>
              <a:solidFill>
                <a:srgbClr val="595959"/>
              </a:solidFill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t>APM-SERVER will scale just like logstash scales.  Put a load balancer in front of it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23;p7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1F2C33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" name="Google Shape;2926;p71"/>
          <p:cNvSpPr/>
          <p:nvPr/>
        </p:nvSpPr>
        <p:spPr>
          <a:xfrm>
            <a:off x="694942" y="3221669"/>
            <a:ext cx="372002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" name="Google Shape;2928;p71" descr="Google Shape;2928;p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7879" y="11"/>
            <a:ext cx="4176601" cy="5176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Google Shape;2929;p71" descr="Google Shape;2929;p7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849" y="672647"/>
            <a:ext cx="1320152" cy="45386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 Placeholder 8"/>
          <p:cNvSpPr txBox="1"/>
          <p:nvPr>
            <p:ph type="body" sz="quarter" idx="13"/>
          </p:nvPr>
        </p:nvSpPr>
        <p:spPr>
          <a:xfrm>
            <a:off x="578802" y="1413604"/>
            <a:ext cx="5258119" cy="1587248"/>
          </a:xfrm>
          <a:prstGeom prst="rect">
            <a:avLst/>
          </a:prstGeom>
        </p:spPr>
        <p:txBody>
          <a:bodyPr lIns="91424" tIns="91424" rIns="91424" bIns="91424"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sz="3200">
                <a:solidFill>
                  <a:srgbClr val="FFFFFF"/>
                </a:solidFill>
              </a:defRPr>
            </a:lvl1pPr>
          </a:lstStyle>
          <a:p>
            <a:pPr/>
            <a:r>
              <a:t>Presentation Title Here Open Sans Bold 32pt</a:t>
            </a:r>
          </a:p>
        </p:txBody>
      </p:sp>
      <p:sp>
        <p:nvSpPr>
          <p:cNvPr id="17" name="Text Placeholder 7"/>
          <p:cNvSpPr txBox="1"/>
          <p:nvPr>
            <p:ph type="body" sz="quarter" idx="14"/>
          </p:nvPr>
        </p:nvSpPr>
        <p:spPr>
          <a:xfrm>
            <a:off x="586714" y="3412330"/>
            <a:ext cx="4564406" cy="948278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pPr>
            <a:r>
              <a:t>John Q. Speaker Name</a:t>
            </a:r>
          </a:p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pPr>
            <a:r>
              <a:t>Date, Title, Company Name, @twitterhandle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dia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Media Placeholder 3"/>
          <p:cNvSpPr/>
          <p:nvPr>
            <p:ph type="media" idx="13"/>
          </p:nvPr>
        </p:nvSpPr>
        <p:spPr>
          <a:xfrm>
            <a:off x="-4012" y="1201737"/>
            <a:ext cx="9144001" cy="39465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7" name="Text Placeholder 6"/>
          <p:cNvSpPr txBox="1"/>
          <p:nvPr>
            <p:ph type="body" sz="quarter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Subtitle sentence case</a:t>
            </a:r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xfrm>
            <a:off x="343932" y="2432"/>
            <a:ext cx="7961869" cy="85688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9" name="Group 13"/>
          <p:cNvGrpSpPr/>
          <p:nvPr/>
        </p:nvGrpSpPr>
        <p:grpSpPr>
          <a:xfrm>
            <a:off x="4240784" y="550801"/>
            <a:ext cx="662941" cy="577751"/>
            <a:chOff x="0" y="0"/>
            <a:chExt cx="662940" cy="577750"/>
          </a:xfrm>
        </p:grpSpPr>
        <p:sp>
          <p:nvSpPr>
            <p:cNvPr id="117" name="Freeform 6"/>
            <p:cNvSpPr/>
            <p:nvPr/>
          </p:nvSpPr>
          <p:spPr>
            <a:xfrm>
              <a:off x="-1" y="-1"/>
              <a:ext cx="308447" cy="57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47B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Freeform 6"/>
            <p:cNvSpPr/>
            <p:nvPr/>
          </p:nvSpPr>
          <p:spPr>
            <a:xfrm>
              <a:off x="354494" y="-1"/>
              <a:ext cx="308447" cy="57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47B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20" name="Text Placeholder 5"/>
          <p:cNvSpPr/>
          <p:nvPr>
            <p:ph type="body" sz="quarter" idx="13"/>
          </p:nvPr>
        </p:nvSpPr>
        <p:spPr>
          <a:xfrm>
            <a:off x="1079500" y="4295557"/>
            <a:ext cx="6985507" cy="51857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b="1" sz="1400">
                <a:solidFill>
                  <a:srgbClr val="FFFFFF"/>
                </a:solidFill>
              </a:defRPr>
            </a:lvl1pPr>
          </a:lstStyle>
          <a:p>
            <a:pPr/>
            <a:r>
              <a:t>Author Name Here</a:t>
            </a:r>
          </a:p>
        </p:txBody>
      </p:sp>
      <p:sp>
        <p:nvSpPr>
          <p:cNvPr id="121" name="Text Placeholder 1"/>
          <p:cNvSpPr txBox="1"/>
          <p:nvPr>
            <p:ph type="body" sz="half" idx="14"/>
          </p:nvPr>
        </p:nvSpPr>
        <p:spPr>
          <a:xfrm>
            <a:off x="1082928" y="1476852"/>
            <a:ext cx="6978651" cy="256777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i="1" sz="3600">
                <a:solidFill>
                  <a:srgbClr val="FFFFFF"/>
                </a:solidFill>
              </a:defRPr>
            </a:lvl1pPr>
          </a:lstStyle>
          <a:p>
            <a:pPr/>
            <a:r>
              <a:t>Place a quote from someone really, really important and it will shrink to fit this space…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Idea">
    <p:bg>
      <p:bgPr>
        <a:solidFill>
          <a:srgbClr val="008F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29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2" name="Rectangle 6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008F8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Text Placeholder 3"/>
          <p:cNvSpPr txBox="1"/>
          <p:nvPr>
            <p:ph type="body" idx="13"/>
          </p:nvPr>
        </p:nvSpPr>
        <p:spPr>
          <a:xfrm>
            <a:off x="952500" y="1186962"/>
            <a:ext cx="7239000" cy="2774343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00000"/>
              </a:lnSpc>
              <a:buClrTx/>
              <a:buSzTx/>
              <a:buFontTx/>
              <a:buNone/>
              <a:defRPr cap="all" sz="4000">
                <a:solidFill>
                  <a:srgbClr val="FFFFFF"/>
                </a:solidFill>
              </a:defRPr>
            </a:pPr>
            <a:r>
              <a:t>Big Idea Goes Here in </a:t>
            </a:r>
            <a:br/>
            <a:r>
              <a:t>Title Case and a Few </a:t>
            </a:r>
            <a:br/>
            <a:r>
              <a:t>Lines in Length</a:t>
            </a:r>
          </a:p>
        </p:txBody>
      </p:sp>
      <p:pic>
        <p:nvPicPr>
          <p:cNvPr id="134" name="elastic_outline_white.png" descr="elastic_outline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1226" y="4818255"/>
            <a:ext cx="785050" cy="26955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D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ransition">
    <p:bg>
      <p:bgPr>
        <a:solidFill>
          <a:srgbClr val="008F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42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" name="Rectangle 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008F8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Text Placeholder 4"/>
          <p:cNvSpPr/>
          <p:nvPr>
            <p:ph type="body" sz="quarter" idx="13"/>
          </p:nvPr>
        </p:nvSpPr>
        <p:spPr>
          <a:xfrm>
            <a:off x="718820" y="3177335"/>
            <a:ext cx="5186680" cy="9603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7FFFF7"/>
                </a:solidFill>
              </a:defRPr>
            </a:lvl1pPr>
          </a:lstStyle>
          <a:p>
            <a:pPr/>
            <a:r>
              <a:t>Subtitle goes here in sentence case</a:t>
            </a:r>
          </a:p>
        </p:txBody>
      </p:sp>
      <p:sp>
        <p:nvSpPr>
          <p:cNvPr id="147" name="Text Placeholder 2"/>
          <p:cNvSpPr txBox="1"/>
          <p:nvPr>
            <p:ph type="body" sz="half" idx="14"/>
          </p:nvPr>
        </p:nvSpPr>
        <p:spPr>
          <a:xfrm>
            <a:off x="718820" y="739823"/>
            <a:ext cx="5935980" cy="232164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Transition Slide Title Goes Here and Can Be a Few Lines Long</a:t>
            </a:r>
          </a:p>
        </p:txBody>
      </p:sp>
      <p:pic>
        <p:nvPicPr>
          <p:cNvPr id="148" name="elastic_outline_white.png" descr="elastic_outline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1226" y="4818255"/>
            <a:ext cx="785050" cy="26955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ransition map">
    <p:bg>
      <p:bgPr>
        <a:solidFill>
          <a:srgbClr val="008F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56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9" name="Rectangle 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003C6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99" name="Group 847"/>
          <p:cNvGrpSpPr/>
          <p:nvPr/>
        </p:nvGrpSpPr>
        <p:grpSpPr>
          <a:xfrm>
            <a:off x="196851" y="254235"/>
            <a:ext cx="8782051" cy="4625491"/>
            <a:chOff x="0" y="0"/>
            <a:chExt cx="8782050" cy="4625490"/>
          </a:xfrm>
        </p:grpSpPr>
        <p:grpSp>
          <p:nvGrpSpPr>
            <p:cNvPr id="360" name="Group 1048"/>
            <p:cNvGrpSpPr/>
            <p:nvPr/>
          </p:nvGrpSpPr>
          <p:grpSpPr>
            <a:xfrm>
              <a:off x="0" y="0"/>
              <a:ext cx="4087813" cy="3657809"/>
              <a:chOff x="0" y="0"/>
              <a:chExt cx="4087812" cy="3657808"/>
            </a:xfrm>
          </p:grpSpPr>
          <p:sp>
            <p:nvSpPr>
              <p:cNvPr id="160" name="Freeform 848"/>
              <p:cNvSpPr/>
              <p:nvPr/>
            </p:nvSpPr>
            <p:spPr>
              <a:xfrm>
                <a:off x="1443037" y="222773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1" name="Freeform 849"/>
              <p:cNvSpPr/>
              <p:nvPr/>
            </p:nvSpPr>
            <p:spPr>
              <a:xfrm>
                <a:off x="1443037" y="209108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2" name="Freeform 850"/>
              <p:cNvSpPr/>
              <p:nvPr/>
            </p:nvSpPr>
            <p:spPr>
              <a:xfrm>
                <a:off x="1443037" y="23659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3" name="Freeform 851"/>
              <p:cNvSpPr/>
              <p:nvPr/>
            </p:nvSpPr>
            <p:spPr>
              <a:xfrm>
                <a:off x="1443037" y="195284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4" name="Freeform 852"/>
              <p:cNvSpPr/>
              <p:nvPr/>
            </p:nvSpPr>
            <p:spPr>
              <a:xfrm>
                <a:off x="1322387" y="230082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5" name="Freeform 853"/>
              <p:cNvSpPr/>
              <p:nvPr/>
            </p:nvSpPr>
            <p:spPr>
              <a:xfrm>
                <a:off x="1443037" y="139670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6" name="Freeform 854"/>
              <p:cNvSpPr/>
              <p:nvPr/>
            </p:nvSpPr>
            <p:spPr>
              <a:xfrm>
                <a:off x="1443037" y="1258463"/>
                <a:ext cx="120651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977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7" name="Freeform 855"/>
              <p:cNvSpPr/>
              <p:nvPr/>
            </p:nvSpPr>
            <p:spPr>
              <a:xfrm>
                <a:off x="1443037" y="180824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8" name="Freeform 856"/>
              <p:cNvSpPr/>
              <p:nvPr/>
            </p:nvSpPr>
            <p:spPr>
              <a:xfrm>
                <a:off x="1443037" y="153335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69" name="Freeform 857"/>
              <p:cNvSpPr/>
              <p:nvPr/>
            </p:nvSpPr>
            <p:spPr>
              <a:xfrm>
                <a:off x="1443037" y="111386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0" name="Freeform 858"/>
              <p:cNvSpPr/>
              <p:nvPr/>
            </p:nvSpPr>
            <p:spPr>
              <a:xfrm>
                <a:off x="1443037" y="167159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1" name="Freeform 859"/>
              <p:cNvSpPr/>
              <p:nvPr/>
            </p:nvSpPr>
            <p:spPr>
              <a:xfrm>
                <a:off x="1443037" y="97721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2" name="Freeform 860"/>
              <p:cNvSpPr/>
              <p:nvPr/>
            </p:nvSpPr>
            <p:spPr>
              <a:xfrm>
                <a:off x="1443037" y="8389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3" name="Freeform 861"/>
              <p:cNvSpPr/>
              <p:nvPr/>
            </p:nvSpPr>
            <p:spPr>
              <a:xfrm>
                <a:off x="1563687" y="257571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4" name="Freeform 862"/>
              <p:cNvSpPr/>
              <p:nvPr/>
            </p:nvSpPr>
            <p:spPr>
              <a:xfrm>
                <a:off x="1563687" y="132361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5" name="Freeform 863"/>
              <p:cNvSpPr/>
              <p:nvPr/>
            </p:nvSpPr>
            <p:spPr>
              <a:xfrm>
                <a:off x="1563687" y="1606448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6" name="Freeform 864"/>
              <p:cNvSpPr/>
              <p:nvPr/>
            </p:nvSpPr>
            <p:spPr>
              <a:xfrm>
                <a:off x="1563687" y="90412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7" name="Freeform 865"/>
              <p:cNvSpPr/>
              <p:nvPr/>
            </p:nvSpPr>
            <p:spPr>
              <a:xfrm>
                <a:off x="1563687" y="1048719"/>
                <a:ext cx="122238" cy="104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8" name="Freeform 866"/>
              <p:cNvSpPr/>
              <p:nvPr/>
            </p:nvSpPr>
            <p:spPr>
              <a:xfrm>
                <a:off x="1563687" y="146185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9" name="Freeform 867"/>
              <p:cNvSpPr/>
              <p:nvPr/>
            </p:nvSpPr>
            <p:spPr>
              <a:xfrm>
                <a:off x="1563687" y="354340"/>
                <a:ext cx="122238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977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977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0" name="Freeform 868"/>
              <p:cNvSpPr/>
              <p:nvPr/>
            </p:nvSpPr>
            <p:spPr>
              <a:xfrm>
                <a:off x="1563687" y="76747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1" name="Freeform 869"/>
              <p:cNvSpPr/>
              <p:nvPr/>
            </p:nvSpPr>
            <p:spPr>
              <a:xfrm>
                <a:off x="1563687" y="1186960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2" name="Freeform 870"/>
              <p:cNvSpPr/>
              <p:nvPr/>
            </p:nvSpPr>
            <p:spPr>
              <a:xfrm>
                <a:off x="1443037" y="251057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3" name="Freeform 871"/>
              <p:cNvSpPr/>
              <p:nvPr/>
            </p:nvSpPr>
            <p:spPr>
              <a:xfrm>
                <a:off x="1563687" y="230082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4" name="Freeform 872"/>
              <p:cNvSpPr/>
              <p:nvPr/>
            </p:nvSpPr>
            <p:spPr>
              <a:xfrm>
                <a:off x="1563687" y="201799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5" name="Freeform 873"/>
              <p:cNvSpPr/>
              <p:nvPr/>
            </p:nvSpPr>
            <p:spPr>
              <a:xfrm>
                <a:off x="1563687" y="1881340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6" name="Freeform 874"/>
              <p:cNvSpPr/>
              <p:nvPr/>
            </p:nvSpPr>
            <p:spPr>
              <a:xfrm>
                <a:off x="1563687" y="2164176"/>
                <a:ext cx="122238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623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623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7" name="Freeform 875"/>
              <p:cNvSpPr/>
              <p:nvPr/>
            </p:nvSpPr>
            <p:spPr>
              <a:xfrm>
                <a:off x="1563687" y="243747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8" name="Freeform 876"/>
              <p:cNvSpPr/>
              <p:nvPr/>
            </p:nvSpPr>
            <p:spPr>
              <a:xfrm>
                <a:off x="1563687" y="174309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9" name="Freeform 877"/>
              <p:cNvSpPr/>
              <p:nvPr/>
            </p:nvSpPr>
            <p:spPr>
              <a:xfrm>
                <a:off x="1201737" y="111386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0" name="Freeform 878"/>
              <p:cNvSpPr/>
              <p:nvPr/>
            </p:nvSpPr>
            <p:spPr>
              <a:xfrm>
                <a:off x="1201737" y="1258463"/>
                <a:ext cx="120651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1" name="Freeform 879"/>
              <p:cNvSpPr/>
              <p:nvPr/>
            </p:nvSpPr>
            <p:spPr>
              <a:xfrm>
                <a:off x="1685925" y="222773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2" name="Freeform 880"/>
              <p:cNvSpPr/>
              <p:nvPr/>
            </p:nvSpPr>
            <p:spPr>
              <a:xfrm>
                <a:off x="1201737" y="55613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3" name="Freeform 881"/>
              <p:cNvSpPr/>
              <p:nvPr/>
            </p:nvSpPr>
            <p:spPr>
              <a:xfrm>
                <a:off x="1201737" y="180824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4" name="Freeform 882"/>
              <p:cNvSpPr/>
              <p:nvPr/>
            </p:nvSpPr>
            <p:spPr>
              <a:xfrm>
                <a:off x="1201737" y="195284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5" name="Freeform 883"/>
              <p:cNvSpPr/>
              <p:nvPr/>
            </p:nvSpPr>
            <p:spPr>
              <a:xfrm>
                <a:off x="1201737" y="209108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6" name="Freeform 884"/>
              <p:cNvSpPr/>
              <p:nvPr/>
            </p:nvSpPr>
            <p:spPr>
              <a:xfrm>
                <a:off x="1201737" y="167159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7" name="Freeform 885"/>
              <p:cNvSpPr/>
              <p:nvPr/>
            </p:nvSpPr>
            <p:spPr>
              <a:xfrm>
                <a:off x="1201737" y="97721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8" name="Freeform 886"/>
              <p:cNvSpPr/>
              <p:nvPr/>
            </p:nvSpPr>
            <p:spPr>
              <a:xfrm>
                <a:off x="1201737" y="8389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9" name="Freeform 887"/>
              <p:cNvSpPr/>
              <p:nvPr/>
            </p:nvSpPr>
            <p:spPr>
              <a:xfrm>
                <a:off x="1201737" y="153335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0" name="Freeform 888"/>
              <p:cNvSpPr/>
              <p:nvPr/>
            </p:nvSpPr>
            <p:spPr>
              <a:xfrm>
                <a:off x="1201737" y="139670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1" name="Freeform 889"/>
              <p:cNvSpPr/>
              <p:nvPr/>
            </p:nvSpPr>
            <p:spPr>
              <a:xfrm>
                <a:off x="1081087" y="201799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2" name="Freeform 890"/>
              <p:cNvSpPr/>
              <p:nvPr/>
            </p:nvSpPr>
            <p:spPr>
              <a:xfrm>
                <a:off x="1322387" y="354340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3" name="Freeform 891"/>
              <p:cNvSpPr/>
              <p:nvPr/>
            </p:nvSpPr>
            <p:spPr>
              <a:xfrm>
                <a:off x="1322387" y="9041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4" name="Freeform 892"/>
              <p:cNvSpPr/>
              <p:nvPr/>
            </p:nvSpPr>
            <p:spPr>
              <a:xfrm>
                <a:off x="1322387" y="62923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5" name="Freeform 893"/>
              <p:cNvSpPr/>
              <p:nvPr/>
            </p:nvSpPr>
            <p:spPr>
              <a:xfrm>
                <a:off x="1322387" y="188134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6" name="Freeform 894"/>
              <p:cNvSpPr/>
              <p:nvPr/>
            </p:nvSpPr>
            <p:spPr>
              <a:xfrm>
                <a:off x="1322387" y="201799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7" name="Freeform 895"/>
              <p:cNvSpPr/>
              <p:nvPr/>
            </p:nvSpPr>
            <p:spPr>
              <a:xfrm>
                <a:off x="1322387" y="2164176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623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8" name="Freeform 896"/>
              <p:cNvSpPr/>
              <p:nvPr/>
            </p:nvSpPr>
            <p:spPr>
              <a:xfrm>
                <a:off x="1322387" y="174309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9" name="Freeform 897"/>
              <p:cNvSpPr/>
              <p:nvPr/>
            </p:nvSpPr>
            <p:spPr>
              <a:xfrm>
                <a:off x="1201737" y="222773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0" name="Freeform 898"/>
              <p:cNvSpPr/>
              <p:nvPr/>
            </p:nvSpPr>
            <p:spPr>
              <a:xfrm>
                <a:off x="1322387" y="118696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1" name="Freeform 899"/>
              <p:cNvSpPr/>
              <p:nvPr/>
            </p:nvSpPr>
            <p:spPr>
              <a:xfrm>
                <a:off x="1322387" y="1048719"/>
                <a:ext cx="120651" cy="104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2" name="Freeform 900"/>
              <p:cNvSpPr/>
              <p:nvPr/>
            </p:nvSpPr>
            <p:spPr>
              <a:xfrm>
                <a:off x="1322387" y="1606448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3" name="Freeform 901"/>
              <p:cNvSpPr/>
              <p:nvPr/>
            </p:nvSpPr>
            <p:spPr>
              <a:xfrm>
                <a:off x="1322387" y="132361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4" name="Freeform 902"/>
              <p:cNvSpPr/>
              <p:nvPr/>
            </p:nvSpPr>
            <p:spPr>
              <a:xfrm>
                <a:off x="1322387" y="146185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5" name="Freeform 903"/>
              <p:cNvSpPr/>
              <p:nvPr/>
            </p:nvSpPr>
            <p:spPr>
              <a:xfrm>
                <a:off x="2168525" y="2785463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1455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1455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6" name="Freeform 904"/>
              <p:cNvSpPr/>
              <p:nvPr/>
            </p:nvSpPr>
            <p:spPr>
              <a:xfrm>
                <a:off x="2168525" y="2510572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00" y="21600"/>
                    </a:moveTo>
                    <a:lnTo>
                      <a:pt x="21600" y="10145"/>
                    </a:lnTo>
                    <a:lnTo>
                      <a:pt x="16800" y="0"/>
                    </a:lnTo>
                    <a:lnTo>
                      <a:pt x="4800" y="0"/>
                    </a:lnTo>
                    <a:lnTo>
                      <a:pt x="0" y="10145"/>
                    </a:lnTo>
                    <a:lnTo>
                      <a:pt x="4800" y="21600"/>
                    </a:lnTo>
                    <a:lnTo>
                      <a:pt x="16800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7" name="Freeform 905"/>
              <p:cNvSpPr/>
              <p:nvPr/>
            </p:nvSpPr>
            <p:spPr>
              <a:xfrm>
                <a:off x="2168525" y="3068300"/>
                <a:ext cx="11430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0623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0623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8" name="Freeform 906"/>
              <p:cNvSpPr/>
              <p:nvPr/>
            </p:nvSpPr>
            <p:spPr>
              <a:xfrm>
                <a:off x="2168525" y="1952843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0145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0145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9" name="Freeform 907"/>
              <p:cNvSpPr/>
              <p:nvPr/>
            </p:nvSpPr>
            <p:spPr>
              <a:xfrm>
                <a:off x="1927225" y="278546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0" name="Freeform 908"/>
              <p:cNvSpPr/>
              <p:nvPr/>
            </p:nvSpPr>
            <p:spPr>
              <a:xfrm>
                <a:off x="2168525" y="2922115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1782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1782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1" name="Freeform 909"/>
              <p:cNvSpPr/>
              <p:nvPr/>
            </p:nvSpPr>
            <p:spPr>
              <a:xfrm>
                <a:off x="2168525" y="1533355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0145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0145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2" name="Freeform 910"/>
              <p:cNvSpPr/>
              <p:nvPr/>
            </p:nvSpPr>
            <p:spPr>
              <a:xfrm>
                <a:off x="2168525" y="1396704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9818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9818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3" name="Freeform 911"/>
              <p:cNvSpPr/>
              <p:nvPr/>
            </p:nvSpPr>
            <p:spPr>
              <a:xfrm>
                <a:off x="2168525" y="3204951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9818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9818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4" name="Freeform 912"/>
              <p:cNvSpPr/>
              <p:nvPr/>
            </p:nvSpPr>
            <p:spPr>
              <a:xfrm>
                <a:off x="2168525" y="1808247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1782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1782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" name="Freeform 913"/>
              <p:cNvSpPr/>
              <p:nvPr/>
            </p:nvSpPr>
            <p:spPr>
              <a:xfrm>
                <a:off x="2168525" y="1671596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1455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1455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6" name="Freeform 914"/>
              <p:cNvSpPr/>
              <p:nvPr/>
            </p:nvSpPr>
            <p:spPr>
              <a:xfrm>
                <a:off x="2168525" y="1258463"/>
                <a:ext cx="114300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0977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0977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7" name="Freeform 915"/>
              <p:cNvSpPr/>
              <p:nvPr/>
            </p:nvSpPr>
            <p:spPr>
              <a:xfrm>
                <a:off x="2168525" y="144596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0145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0145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8" name="Freeform 916"/>
              <p:cNvSpPr/>
              <p:nvPr/>
            </p:nvSpPr>
            <p:spPr>
              <a:xfrm>
                <a:off x="2168525" y="-1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1455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1455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9" name="Freeform 917"/>
              <p:cNvSpPr/>
              <p:nvPr/>
            </p:nvSpPr>
            <p:spPr>
              <a:xfrm>
                <a:off x="2168525" y="702324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9818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9818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0" name="Freeform 918"/>
              <p:cNvSpPr/>
              <p:nvPr/>
            </p:nvSpPr>
            <p:spPr>
              <a:xfrm>
                <a:off x="1685925" y="209108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1" name="Freeform 919"/>
              <p:cNvSpPr/>
              <p:nvPr/>
            </p:nvSpPr>
            <p:spPr>
              <a:xfrm>
                <a:off x="2168525" y="1113867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1782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1782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2" name="Freeform 920"/>
              <p:cNvSpPr/>
              <p:nvPr/>
            </p:nvSpPr>
            <p:spPr>
              <a:xfrm>
                <a:off x="1806575" y="2164176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623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3" name="Freeform 921"/>
              <p:cNvSpPr/>
              <p:nvPr/>
            </p:nvSpPr>
            <p:spPr>
              <a:xfrm>
                <a:off x="1685925" y="26472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4" name="Freeform 922"/>
              <p:cNvSpPr/>
              <p:nvPr/>
            </p:nvSpPr>
            <p:spPr>
              <a:xfrm>
                <a:off x="1806575" y="201799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5" name="Freeform 923"/>
              <p:cNvSpPr/>
              <p:nvPr/>
            </p:nvSpPr>
            <p:spPr>
              <a:xfrm>
                <a:off x="1806575" y="146185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6" name="Freeform 924"/>
              <p:cNvSpPr/>
              <p:nvPr/>
            </p:nvSpPr>
            <p:spPr>
              <a:xfrm>
                <a:off x="1806575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7" name="Freeform 925"/>
              <p:cNvSpPr/>
              <p:nvPr/>
            </p:nvSpPr>
            <p:spPr>
              <a:xfrm>
                <a:off x="1806575" y="174309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8" name="Freeform 926"/>
              <p:cNvSpPr/>
              <p:nvPr/>
            </p:nvSpPr>
            <p:spPr>
              <a:xfrm>
                <a:off x="1806575" y="188134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39" name="Freeform 927"/>
              <p:cNvSpPr/>
              <p:nvPr/>
            </p:nvSpPr>
            <p:spPr>
              <a:xfrm>
                <a:off x="1806575" y="160644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0" name="Freeform 928"/>
              <p:cNvSpPr/>
              <p:nvPr/>
            </p:nvSpPr>
            <p:spPr>
              <a:xfrm>
                <a:off x="1806575" y="132361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1" name="Freeform 929"/>
              <p:cNvSpPr/>
              <p:nvPr/>
            </p:nvSpPr>
            <p:spPr>
              <a:xfrm>
                <a:off x="1685925" y="41948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2" name="Freeform 930"/>
              <p:cNvSpPr/>
              <p:nvPr/>
            </p:nvSpPr>
            <p:spPr>
              <a:xfrm>
                <a:off x="1685925" y="14459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3" name="Freeform 931"/>
              <p:cNvSpPr/>
              <p:nvPr/>
            </p:nvSpPr>
            <p:spPr>
              <a:xfrm>
                <a:off x="1685925" y="167159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4" name="Freeform 932"/>
              <p:cNvSpPr/>
              <p:nvPr/>
            </p:nvSpPr>
            <p:spPr>
              <a:xfrm>
                <a:off x="1685925" y="153335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5" name="Freeform 933"/>
              <p:cNvSpPr/>
              <p:nvPr/>
            </p:nvSpPr>
            <p:spPr>
              <a:xfrm>
                <a:off x="1685925" y="195284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6" name="Freeform 934"/>
              <p:cNvSpPr/>
              <p:nvPr/>
            </p:nvSpPr>
            <p:spPr>
              <a:xfrm>
                <a:off x="1685925" y="180824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7" name="Freeform 935"/>
              <p:cNvSpPr/>
              <p:nvPr/>
            </p:nvSpPr>
            <p:spPr>
              <a:xfrm>
                <a:off x="1685925" y="139670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8" name="Freeform 936"/>
              <p:cNvSpPr/>
              <p:nvPr/>
            </p:nvSpPr>
            <p:spPr>
              <a:xfrm>
                <a:off x="1685925" y="1258463"/>
                <a:ext cx="120650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9" name="Freeform 937"/>
              <p:cNvSpPr/>
              <p:nvPr/>
            </p:nvSpPr>
            <p:spPr>
              <a:xfrm>
                <a:off x="1685925" y="97721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0" name="Freeform 938"/>
              <p:cNvSpPr/>
              <p:nvPr/>
            </p:nvSpPr>
            <p:spPr>
              <a:xfrm>
                <a:off x="1685925" y="111386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1" name="Freeform 939"/>
              <p:cNvSpPr/>
              <p:nvPr/>
            </p:nvSpPr>
            <p:spPr>
              <a:xfrm>
                <a:off x="1685925" y="83897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2" name="Freeform 940"/>
              <p:cNvSpPr/>
              <p:nvPr/>
            </p:nvSpPr>
            <p:spPr>
              <a:xfrm>
                <a:off x="1927225" y="28283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3" name="Freeform 941"/>
              <p:cNvSpPr/>
              <p:nvPr/>
            </p:nvSpPr>
            <p:spPr>
              <a:xfrm>
                <a:off x="1927225" y="-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4" name="Freeform 942"/>
              <p:cNvSpPr/>
              <p:nvPr/>
            </p:nvSpPr>
            <p:spPr>
              <a:xfrm>
                <a:off x="1927225" y="195284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5" name="Freeform 943"/>
              <p:cNvSpPr/>
              <p:nvPr/>
            </p:nvSpPr>
            <p:spPr>
              <a:xfrm>
                <a:off x="1927225" y="222773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6" name="Freeform 944"/>
              <p:cNvSpPr/>
              <p:nvPr/>
            </p:nvSpPr>
            <p:spPr>
              <a:xfrm>
                <a:off x="1927225" y="26472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7" name="Freeform 945"/>
              <p:cNvSpPr/>
              <p:nvPr/>
            </p:nvSpPr>
            <p:spPr>
              <a:xfrm>
                <a:off x="1927225" y="209108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8" name="Freeform 946"/>
              <p:cNvSpPr/>
              <p:nvPr/>
            </p:nvSpPr>
            <p:spPr>
              <a:xfrm>
                <a:off x="1806575" y="257571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9" name="Freeform 947"/>
              <p:cNvSpPr/>
              <p:nvPr/>
            </p:nvSpPr>
            <p:spPr>
              <a:xfrm>
                <a:off x="1927225" y="167159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0" name="Freeform 948"/>
              <p:cNvSpPr/>
              <p:nvPr/>
            </p:nvSpPr>
            <p:spPr>
              <a:xfrm>
                <a:off x="1927225" y="97721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1" name="Freeform 949"/>
              <p:cNvSpPr/>
              <p:nvPr/>
            </p:nvSpPr>
            <p:spPr>
              <a:xfrm>
                <a:off x="1927225" y="139670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2" name="Freeform 950"/>
              <p:cNvSpPr/>
              <p:nvPr/>
            </p:nvSpPr>
            <p:spPr>
              <a:xfrm>
                <a:off x="1927225" y="41948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3" name="Freeform 951"/>
              <p:cNvSpPr/>
              <p:nvPr/>
            </p:nvSpPr>
            <p:spPr>
              <a:xfrm>
                <a:off x="1927225" y="153335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4" name="Freeform 952"/>
              <p:cNvSpPr/>
              <p:nvPr/>
            </p:nvSpPr>
            <p:spPr>
              <a:xfrm>
                <a:off x="1806575" y="76747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5" name="Freeform 953"/>
              <p:cNvSpPr/>
              <p:nvPr/>
            </p:nvSpPr>
            <p:spPr>
              <a:xfrm>
                <a:off x="120650" y="1048719"/>
                <a:ext cx="120650" cy="104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6" name="Freeform 954"/>
              <p:cNvSpPr/>
              <p:nvPr/>
            </p:nvSpPr>
            <p:spPr>
              <a:xfrm>
                <a:off x="120650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7" name="Freeform 955"/>
              <p:cNvSpPr/>
              <p:nvPr/>
            </p:nvSpPr>
            <p:spPr>
              <a:xfrm>
                <a:off x="120650" y="76747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8" name="Freeform 956"/>
              <p:cNvSpPr/>
              <p:nvPr/>
            </p:nvSpPr>
            <p:spPr>
              <a:xfrm>
                <a:off x="120650" y="118696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9" name="Freeform 957"/>
              <p:cNvSpPr/>
              <p:nvPr/>
            </p:nvSpPr>
            <p:spPr>
              <a:xfrm>
                <a:off x="363537" y="76747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0" name="Freeform 958"/>
              <p:cNvSpPr/>
              <p:nvPr/>
            </p:nvSpPr>
            <p:spPr>
              <a:xfrm>
                <a:off x="363537" y="9041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1" name="Freeform 959"/>
              <p:cNvSpPr/>
              <p:nvPr/>
            </p:nvSpPr>
            <p:spPr>
              <a:xfrm>
                <a:off x="241300" y="977216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2" name="Freeform 960"/>
              <p:cNvSpPr/>
              <p:nvPr/>
            </p:nvSpPr>
            <p:spPr>
              <a:xfrm>
                <a:off x="241300" y="83897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3" name="Freeform 961"/>
              <p:cNvSpPr/>
              <p:nvPr/>
            </p:nvSpPr>
            <p:spPr>
              <a:xfrm>
                <a:off x="241300" y="702324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4" name="Freeform 962"/>
              <p:cNvSpPr/>
              <p:nvPr/>
            </p:nvSpPr>
            <p:spPr>
              <a:xfrm>
                <a:off x="0" y="111386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5" name="Freeform 963"/>
              <p:cNvSpPr/>
              <p:nvPr/>
            </p:nvSpPr>
            <p:spPr>
              <a:xfrm>
                <a:off x="958850" y="55613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112" y="21600"/>
                    </a:moveTo>
                    <a:lnTo>
                      <a:pt x="21600" y="11782"/>
                    </a:lnTo>
                    <a:lnTo>
                      <a:pt x="17112" y="0"/>
                    </a:lnTo>
                    <a:lnTo>
                      <a:pt x="5891" y="0"/>
                    </a:lnTo>
                    <a:lnTo>
                      <a:pt x="0" y="11782"/>
                    </a:lnTo>
                    <a:lnTo>
                      <a:pt x="5891" y="21600"/>
                    </a:lnTo>
                    <a:lnTo>
                      <a:pt x="17112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6" name="Freeform 964"/>
              <p:cNvSpPr/>
              <p:nvPr/>
            </p:nvSpPr>
            <p:spPr>
              <a:xfrm>
                <a:off x="958850" y="1671596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7" name="Freeform 965"/>
              <p:cNvSpPr/>
              <p:nvPr/>
            </p:nvSpPr>
            <p:spPr>
              <a:xfrm>
                <a:off x="958850" y="180824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782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8" name="Freeform 966"/>
              <p:cNvSpPr/>
              <p:nvPr/>
            </p:nvSpPr>
            <p:spPr>
              <a:xfrm>
                <a:off x="958850" y="977216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9" name="Freeform 967"/>
              <p:cNvSpPr/>
              <p:nvPr/>
            </p:nvSpPr>
            <p:spPr>
              <a:xfrm>
                <a:off x="958850" y="83897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14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0" name="Freeform 968"/>
              <p:cNvSpPr/>
              <p:nvPr/>
            </p:nvSpPr>
            <p:spPr>
              <a:xfrm>
                <a:off x="958850" y="1396704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9818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1" name="Freeform 969"/>
              <p:cNvSpPr/>
              <p:nvPr/>
            </p:nvSpPr>
            <p:spPr>
              <a:xfrm>
                <a:off x="958850" y="1258463"/>
                <a:ext cx="122238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977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977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2" name="Freeform 970"/>
              <p:cNvSpPr/>
              <p:nvPr/>
            </p:nvSpPr>
            <p:spPr>
              <a:xfrm>
                <a:off x="958850" y="153335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14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3" name="Freeform 971"/>
              <p:cNvSpPr/>
              <p:nvPr/>
            </p:nvSpPr>
            <p:spPr>
              <a:xfrm>
                <a:off x="958850" y="111386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782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4" name="Freeform 972"/>
              <p:cNvSpPr/>
              <p:nvPr/>
            </p:nvSpPr>
            <p:spPr>
              <a:xfrm>
                <a:off x="1081087" y="174309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5" name="Freeform 973"/>
              <p:cNvSpPr/>
              <p:nvPr/>
            </p:nvSpPr>
            <p:spPr>
              <a:xfrm>
                <a:off x="1081087" y="1606448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6" name="Freeform 974"/>
              <p:cNvSpPr/>
              <p:nvPr/>
            </p:nvSpPr>
            <p:spPr>
              <a:xfrm>
                <a:off x="1081087" y="146185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7" name="Freeform 975"/>
              <p:cNvSpPr/>
              <p:nvPr/>
            </p:nvSpPr>
            <p:spPr>
              <a:xfrm>
                <a:off x="1081087" y="188134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8" name="Freeform 976"/>
              <p:cNvSpPr/>
              <p:nvPr/>
            </p:nvSpPr>
            <p:spPr>
              <a:xfrm>
                <a:off x="958850" y="195284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14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9" name="Freeform 977"/>
              <p:cNvSpPr/>
              <p:nvPr/>
            </p:nvSpPr>
            <p:spPr>
              <a:xfrm>
                <a:off x="1081087" y="9041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0" name="Freeform 978"/>
              <p:cNvSpPr/>
              <p:nvPr/>
            </p:nvSpPr>
            <p:spPr>
              <a:xfrm>
                <a:off x="1081087" y="49258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1" name="Freeform 979"/>
              <p:cNvSpPr/>
              <p:nvPr/>
            </p:nvSpPr>
            <p:spPr>
              <a:xfrm>
                <a:off x="1081087" y="76747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2" name="Freeform 980"/>
              <p:cNvSpPr/>
              <p:nvPr/>
            </p:nvSpPr>
            <p:spPr>
              <a:xfrm>
                <a:off x="1081087" y="118696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3" name="Freeform 981"/>
              <p:cNvSpPr/>
              <p:nvPr/>
            </p:nvSpPr>
            <p:spPr>
              <a:xfrm>
                <a:off x="1081087" y="132361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4" name="Freeform 982"/>
              <p:cNvSpPr/>
              <p:nvPr/>
            </p:nvSpPr>
            <p:spPr>
              <a:xfrm>
                <a:off x="1081087" y="1048719"/>
                <a:ext cx="120651" cy="104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5" name="Freeform 983"/>
              <p:cNvSpPr/>
              <p:nvPr/>
            </p:nvSpPr>
            <p:spPr>
              <a:xfrm>
                <a:off x="838200" y="146185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6" name="Freeform 984"/>
              <p:cNvSpPr/>
              <p:nvPr/>
            </p:nvSpPr>
            <p:spPr>
              <a:xfrm>
                <a:off x="484187" y="111386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7" name="Freeform 985"/>
              <p:cNvSpPr/>
              <p:nvPr/>
            </p:nvSpPr>
            <p:spPr>
              <a:xfrm>
                <a:off x="0" y="139670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8" name="Freeform 986"/>
              <p:cNvSpPr/>
              <p:nvPr/>
            </p:nvSpPr>
            <p:spPr>
              <a:xfrm>
                <a:off x="717550" y="1258463"/>
                <a:ext cx="120650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977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99" name="Freeform 987"/>
              <p:cNvSpPr/>
              <p:nvPr/>
            </p:nvSpPr>
            <p:spPr>
              <a:xfrm>
                <a:off x="120650" y="132361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0" name="Freeform 988"/>
              <p:cNvSpPr/>
              <p:nvPr/>
            </p:nvSpPr>
            <p:spPr>
              <a:xfrm>
                <a:off x="241300" y="111386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1" name="Freeform 989"/>
              <p:cNvSpPr/>
              <p:nvPr/>
            </p:nvSpPr>
            <p:spPr>
              <a:xfrm>
                <a:off x="363537" y="1048719"/>
                <a:ext cx="120651" cy="104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2" name="Freeform 990"/>
              <p:cNvSpPr/>
              <p:nvPr/>
            </p:nvSpPr>
            <p:spPr>
              <a:xfrm>
                <a:off x="604837" y="1186960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9818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9818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3" name="Freeform 991"/>
              <p:cNvSpPr/>
              <p:nvPr/>
            </p:nvSpPr>
            <p:spPr>
              <a:xfrm>
                <a:off x="604837" y="1048719"/>
                <a:ext cx="112713" cy="104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014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014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4" name="Freeform 992"/>
              <p:cNvSpPr/>
              <p:nvPr/>
            </p:nvSpPr>
            <p:spPr>
              <a:xfrm>
                <a:off x="484187" y="8389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5" name="Freeform 993"/>
              <p:cNvSpPr/>
              <p:nvPr/>
            </p:nvSpPr>
            <p:spPr>
              <a:xfrm>
                <a:off x="604837" y="904123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145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145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6" name="Freeform 994"/>
              <p:cNvSpPr/>
              <p:nvPr/>
            </p:nvSpPr>
            <p:spPr>
              <a:xfrm>
                <a:off x="484187" y="97721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7" name="Freeform 995"/>
              <p:cNvSpPr/>
              <p:nvPr/>
            </p:nvSpPr>
            <p:spPr>
              <a:xfrm>
                <a:off x="604837" y="767472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145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145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8" name="Freeform 996"/>
              <p:cNvSpPr/>
              <p:nvPr/>
            </p:nvSpPr>
            <p:spPr>
              <a:xfrm>
                <a:off x="484187" y="70232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09" name="Freeform 997"/>
              <p:cNvSpPr/>
              <p:nvPr/>
            </p:nvSpPr>
            <p:spPr>
              <a:xfrm>
                <a:off x="838200" y="132361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0" name="Freeform 998"/>
              <p:cNvSpPr/>
              <p:nvPr/>
            </p:nvSpPr>
            <p:spPr>
              <a:xfrm>
                <a:off x="838200" y="1048719"/>
                <a:ext cx="120650" cy="104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1" name="Freeform 999"/>
              <p:cNvSpPr/>
              <p:nvPr/>
            </p:nvSpPr>
            <p:spPr>
              <a:xfrm>
                <a:off x="838200" y="118696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2" name="Freeform 1000"/>
              <p:cNvSpPr/>
              <p:nvPr/>
            </p:nvSpPr>
            <p:spPr>
              <a:xfrm>
                <a:off x="838200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3" name="Freeform 1001"/>
              <p:cNvSpPr/>
              <p:nvPr/>
            </p:nvSpPr>
            <p:spPr>
              <a:xfrm>
                <a:off x="838200" y="76747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4" name="Freeform 1002"/>
              <p:cNvSpPr/>
              <p:nvPr/>
            </p:nvSpPr>
            <p:spPr>
              <a:xfrm>
                <a:off x="717550" y="97721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5" name="Freeform 1003"/>
              <p:cNvSpPr/>
              <p:nvPr/>
            </p:nvSpPr>
            <p:spPr>
              <a:xfrm>
                <a:off x="717550" y="111386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6" name="Freeform 1004"/>
              <p:cNvSpPr/>
              <p:nvPr/>
            </p:nvSpPr>
            <p:spPr>
              <a:xfrm>
                <a:off x="717550" y="83897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7" name="Freeform 1005"/>
              <p:cNvSpPr/>
              <p:nvPr/>
            </p:nvSpPr>
            <p:spPr>
              <a:xfrm>
                <a:off x="717550" y="70232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8" name="Freeform 1006"/>
              <p:cNvSpPr/>
              <p:nvPr/>
            </p:nvSpPr>
            <p:spPr>
              <a:xfrm>
                <a:off x="3370262" y="55613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9" name="Freeform 1007"/>
              <p:cNvSpPr/>
              <p:nvPr/>
            </p:nvSpPr>
            <p:spPr>
              <a:xfrm>
                <a:off x="3492500" y="20974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632" y="21600"/>
                    </a:lnTo>
                    <a:lnTo>
                      <a:pt x="21600" y="11782"/>
                    </a:lnTo>
                    <a:lnTo>
                      <a:pt x="15632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0" name="Freeform 1008"/>
              <p:cNvSpPr/>
              <p:nvPr/>
            </p:nvSpPr>
            <p:spPr>
              <a:xfrm>
                <a:off x="3492500" y="354340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977"/>
                    </a:lnTo>
                    <a:lnTo>
                      <a:pt x="4263" y="21600"/>
                    </a:lnTo>
                    <a:lnTo>
                      <a:pt x="15632" y="21600"/>
                    </a:lnTo>
                    <a:lnTo>
                      <a:pt x="21600" y="10977"/>
                    </a:lnTo>
                    <a:lnTo>
                      <a:pt x="15632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1" name="Freeform 1009"/>
              <p:cNvSpPr/>
              <p:nvPr/>
            </p:nvSpPr>
            <p:spPr>
              <a:xfrm>
                <a:off x="3492500" y="49258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2" name="Freeform 1010"/>
              <p:cNvSpPr/>
              <p:nvPr/>
            </p:nvSpPr>
            <p:spPr>
              <a:xfrm>
                <a:off x="3128962" y="320495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3" name="Freeform 1011"/>
              <p:cNvSpPr/>
              <p:nvPr/>
            </p:nvSpPr>
            <p:spPr>
              <a:xfrm>
                <a:off x="3370262" y="-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4" name="Freeform 1012"/>
              <p:cNvSpPr/>
              <p:nvPr/>
            </p:nvSpPr>
            <p:spPr>
              <a:xfrm>
                <a:off x="3249612" y="76747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5" name="Freeform 1013"/>
              <p:cNvSpPr/>
              <p:nvPr/>
            </p:nvSpPr>
            <p:spPr>
              <a:xfrm>
                <a:off x="3370262" y="144596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6" name="Freeform 1014"/>
              <p:cNvSpPr/>
              <p:nvPr/>
            </p:nvSpPr>
            <p:spPr>
              <a:xfrm>
                <a:off x="3370262" y="282836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7" name="Freeform 1015"/>
              <p:cNvSpPr/>
              <p:nvPr/>
            </p:nvSpPr>
            <p:spPr>
              <a:xfrm>
                <a:off x="3370262" y="41948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8" name="Freeform 1016"/>
              <p:cNvSpPr/>
              <p:nvPr/>
            </p:nvSpPr>
            <p:spPr>
              <a:xfrm>
                <a:off x="3249612" y="62923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29" name="Freeform 1017"/>
              <p:cNvSpPr/>
              <p:nvPr/>
            </p:nvSpPr>
            <p:spPr>
              <a:xfrm>
                <a:off x="3249612" y="49258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30" name="Freeform 1018"/>
              <p:cNvSpPr/>
              <p:nvPr/>
            </p:nvSpPr>
            <p:spPr>
              <a:xfrm>
                <a:off x="3249612" y="354340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31" name="Freeform 1019"/>
              <p:cNvSpPr/>
              <p:nvPr/>
            </p:nvSpPr>
            <p:spPr>
              <a:xfrm>
                <a:off x="3249612" y="20974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32" name="Freeform 1020"/>
              <p:cNvSpPr/>
              <p:nvPr/>
            </p:nvSpPr>
            <p:spPr>
              <a:xfrm>
                <a:off x="3249612" y="7309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33" name="Freeform 1021"/>
              <p:cNvSpPr/>
              <p:nvPr/>
            </p:nvSpPr>
            <p:spPr>
              <a:xfrm>
                <a:off x="3846512" y="222773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34" name="Freeform 1022"/>
              <p:cNvSpPr/>
              <p:nvPr/>
            </p:nvSpPr>
            <p:spPr>
              <a:xfrm>
                <a:off x="3846512" y="139670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35" name="Freeform 1023"/>
              <p:cNvSpPr/>
              <p:nvPr/>
            </p:nvSpPr>
            <p:spPr>
              <a:xfrm>
                <a:off x="3846512" y="195284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36" name="Freeform 1024"/>
              <p:cNvSpPr/>
              <p:nvPr/>
            </p:nvSpPr>
            <p:spPr>
              <a:xfrm>
                <a:off x="3846512" y="23659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37" name="Freeform 1025"/>
              <p:cNvSpPr/>
              <p:nvPr/>
            </p:nvSpPr>
            <p:spPr>
              <a:xfrm>
                <a:off x="3846512" y="251057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38" name="Freeform 1026"/>
              <p:cNvSpPr/>
              <p:nvPr/>
            </p:nvSpPr>
            <p:spPr>
              <a:xfrm>
                <a:off x="3733800" y="2720316"/>
                <a:ext cx="112713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0977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0977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39" name="Freeform 1027"/>
              <p:cNvSpPr/>
              <p:nvPr/>
            </p:nvSpPr>
            <p:spPr>
              <a:xfrm>
                <a:off x="3846512" y="26472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0" name="Freeform 1028"/>
              <p:cNvSpPr/>
              <p:nvPr/>
            </p:nvSpPr>
            <p:spPr>
              <a:xfrm>
                <a:off x="3846512" y="278546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1" name="Freeform 1029"/>
              <p:cNvSpPr/>
              <p:nvPr/>
            </p:nvSpPr>
            <p:spPr>
              <a:xfrm>
                <a:off x="3967162" y="230082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2" name="Freeform 1030"/>
              <p:cNvSpPr/>
              <p:nvPr/>
            </p:nvSpPr>
            <p:spPr>
              <a:xfrm>
                <a:off x="3967162" y="243747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3" name="Freeform 1031"/>
              <p:cNvSpPr/>
              <p:nvPr/>
            </p:nvSpPr>
            <p:spPr>
              <a:xfrm>
                <a:off x="3967162" y="257571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4" name="Freeform 1032"/>
              <p:cNvSpPr/>
              <p:nvPr/>
            </p:nvSpPr>
            <p:spPr>
              <a:xfrm>
                <a:off x="3967162" y="2720316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977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0977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5" name="Freeform 1033"/>
              <p:cNvSpPr/>
              <p:nvPr/>
            </p:nvSpPr>
            <p:spPr>
              <a:xfrm>
                <a:off x="3967162" y="2164176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623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0623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6" name="Freeform 1034"/>
              <p:cNvSpPr/>
              <p:nvPr/>
            </p:nvSpPr>
            <p:spPr>
              <a:xfrm>
                <a:off x="3967162" y="201799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7" name="Freeform 1035"/>
              <p:cNvSpPr/>
              <p:nvPr/>
            </p:nvSpPr>
            <p:spPr>
              <a:xfrm>
                <a:off x="3967162" y="188134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8" name="Freeform 1036"/>
              <p:cNvSpPr/>
              <p:nvPr/>
            </p:nvSpPr>
            <p:spPr>
              <a:xfrm>
                <a:off x="3967162" y="146185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49" name="Freeform 1037"/>
              <p:cNvSpPr/>
              <p:nvPr/>
            </p:nvSpPr>
            <p:spPr>
              <a:xfrm>
                <a:off x="3967162" y="132361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0" name="Freeform 1038"/>
              <p:cNvSpPr/>
              <p:nvPr/>
            </p:nvSpPr>
            <p:spPr>
              <a:xfrm>
                <a:off x="3492500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1" name="Freeform 1039"/>
              <p:cNvSpPr/>
              <p:nvPr/>
            </p:nvSpPr>
            <p:spPr>
              <a:xfrm>
                <a:off x="3613150" y="14459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2" name="Freeform 1040"/>
              <p:cNvSpPr/>
              <p:nvPr/>
            </p:nvSpPr>
            <p:spPr>
              <a:xfrm>
                <a:off x="3733800" y="2575719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145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145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3" name="Freeform 1041"/>
              <p:cNvSpPr/>
              <p:nvPr/>
            </p:nvSpPr>
            <p:spPr>
              <a:xfrm>
                <a:off x="3733800" y="2437479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014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014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4" name="Freeform 1042"/>
              <p:cNvSpPr/>
              <p:nvPr/>
            </p:nvSpPr>
            <p:spPr>
              <a:xfrm>
                <a:off x="2524125" y="313185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5" name="Freeform 1043"/>
              <p:cNvSpPr/>
              <p:nvPr/>
            </p:nvSpPr>
            <p:spPr>
              <a:xfrm>
                <a:off x="2524125" y="299520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6" name="Freeform 1044"/>
              <p:cNvSpPr/>
              <p:nvPr/>
            </p:nvSpPr>
            <p:spPr>
              <a:xfrm>
                <a:off x="2524125" y="341469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7" name="Freeform 1045"/>
              <p:cNvSpPr/>
              <p:nvPr/>
            </p:nvSpPr>
            <p:spPr>
              <a:xfrm>
                <a:off x="2524125" y="354340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337" y="21600"/>
                    </a:moveTo>
                    <a:lnTo>
                      <a:pt x="21600" y="10977"/>
                    </a:lnTo>
                    <a:lnTo>
                      <a:pt x="17337" y="0"/>
                    </a:lnTo>
                    <a:lnTo>
                      <a:pt x="5684" y="0"/>
                    </a:lnTo>
                    <a:lnTo>
                      <a:pt x="0" y="10977"/>
                    </a:lnTo>
                    <a:lnTo>
                      <a:pt x="5684" y="21600"/>
                    </a:lnTo>
                    <a:lnTo>
                      <a:pt x="17337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8" name="Freeform 1046"/>
              <p:cNvSpPr/>
              <p:nvPr/>
            </p:nvSpPr>
            <p:spPr>
              <a:xfrm>
                <a:off x="2524125" y="327009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59" name="Freeform 1047"/>
              <p:cNvSpPr/>
              <p:nvPr/>
            </p:nvSpPr>
            <p:spPr>
              <a:xfrm>
                <a:off x="2524125" y="3551347"/>
                <a:ext cx="120650" cy="106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994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994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561" name="Group 1249"/>
            <p:cNvGrpSpPr/>
            <p:nvPr/>
          </p:nvGrpSpPr>
          <p:grpSpPr>
            <a:xfrm>
              <a:off x="2047875" y="0"/>
              <a:ext cx="6734175" cy="4625491"/>
              <a:chOff x="0" y="0"/>
              <a:chExt cx="6734175" cy="4625490"/>
            </a:xfrm>
          </p:grpSpPr>
          <p:sp>
            <p:nvSpPr>
              <p:cNvPr id="361" name="Freeform 1049"/>
              <p:cNvSpPr/>
              <p:nvPr/>
            </p:nvSpPr>
            <p:spPr>
              <a:xfrm>
                <a:off x="476250" y="146185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2" name="Freeform 1050"/>
              <p:cNvSpPr/>
              <p:nvPr/>
            </p:nvSpPr>
            <p:spPr>
              <a:xfrm>
                <a:off x="476250" y="20974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337" y="21600"/>
                    </a:move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3" name="Freeform 1051"/>
              <p:cNvSpPr/>
              <p:nvPr/>
            </p:nvSpPr>
            <p:spPr>
              <a:xfrm>
                <a:off x="476250" y="368958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4" name="Freeform 1052"/>
              <p:cNvSpPr/>
              <p:nvPr/>
            </p:nvSpPr>
            <p:spPr>
              <a:xfrm>
                <a:off x="476250" y="382623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5" name="Freeform 1053"/>
              <p:cNvSpPr/>
              <p:nvPr/>
            </p:nvSpPr>
            <p:spPr>
              <a:xfrm>
                <a:off x="355600" y="41742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6" name="Freeform 1054"/>
              <p:cNvSpPr/>
              <p:nvPr/>
            </p:nvSpPr>
            <p:spPr>
              <a:xfrm>
                <a:off x="476250" y="285855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7" name="Freeform 1055"/>
              <p:cNvSpPr/>
              <p:nvPr/>
            </p:nvSpPr>
            <p:spPr>
              <a:xfrm>
                <a:off x="596900" y="55613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8" name="Freeform 1056"/>
              <p:cNvSpPr/>
              <p:nvPr/>
            </p:nvSpPr>
            <p:spPr>
              <a:xfrm>
                <a:off x="596900" y="3068300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623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69" name="Freeform 1057"/>
              <p:cNvSpPr/>
              <p:nvPr/>
            </p:nvSpPr>
            <p:spPr>
              <a:xfrm>
                <a:off x="596900" y="320495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0" name="Freeform 1058"/>
              <p:cNvSpPr/>
              <p:nvPr/>
            </p:nvSpPr>
            <p:spPr>
              <a:xfrm>
                <a:off x="596900" y="334160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1" name="Freeform 1059"/>
              <p:cNvSpPr/>
              <p:nvPr/>
            </p:nvSpPr>
            <p:spPr>
              <a:xfrm>
                <a:off x="596900" y="347984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2" name="Freeform 1060"/>
              <p:cNvSpPr/>
              <p:nvPr/>
            </p:nvSpPr>
            <p:spPr>
              <a:xfrm>
                <a:off x="596900" y="14459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3" name="Freeform 1061"/>
              <p:cNvSpPr/>
              <p:nvPr/>
            </p:nvSpPr>
            <p:spPr>
              <a:xfrm>
                <a:off x="596900" y="41948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4" name="Freeform 1062"/>
              <p:cNvSpPr/>
              <p:nvPr/>
            </p:nvSpPr>
            <p:spPr>
              <a:xfrm>
                <a:off x="596900" y="292211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5" name="Freeform 1063"/>
              <p:cNvSpPr/>
              <p:nvPr/>
            </p:nvSpPr>
            <p:spPr>
              <a:xfrm>
                <a:off x="596900" y="28283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6" name="Freeform 1064"/>
              <p:cNvSpPr/>
              <p:nvPr/>
            </p:nvSpPr>
            <p:spPr>
              <a:xfrm>
                <a:off x="596900" y="376268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7" name="Freeform 1065"/>
              <p:cNvSpPr/>
              <p:nvPr/>
            </p:nvSpPr>
            <p:spPr>
              <a:xfrm>
                <a:off x="476250" y="397242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8" name="Freeform 1066"/>
              <p:cNvSpPr/>
              <p:nvPr/>
            </p:nvSpPr>
            <p:spPr>
              <a:xfrm>
                <a:off x="596900" y="3624439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79" name="Freeform 1067"/>
              <p:cNvSpPr/>
              <p:nvPr/>
            </p:nvSpPr>
            <p:spPr>
              <a:xfrm>
                <a:off x="596900" y="167159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0" name="Freeform 1068"/>
              <p:cNvSpPr/>
              <p:nvPr/>
            </p:nvSpPr>
            <p:spPr>
              <a:xfrm>
                <a:off x="234950" y="118696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053" y="21600"/>
                    </a:moveTo>
                    <a:lnTo>
                      <a:pt x="21600" y="9818"/>
                    </a:lnTo>
                    <a:lnTo>
                      <a:pt x="17053" y="0"/>
                    </a:lnTo>
                    <a:lnTo>
                      <a:pt x="5684" y="0"/>
                    </a:lnTo>
                    <a:lnTo>
                      <a:pt x="0" y="9818"/>
                    </a:lnTo>
                    <a:lnTo>
                      <a:pt x="5684" y="21600"/>
                    </a:lnTo>
                    <a:lnTo>
                      <a:pt x="17053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1" name="Freeform 1069"/>
              <p:cNvSpPr/>
              <p:nvPr/>
            </p:nvSpPr>
            <p:spPr>
              <a:xfrm>
                <a:off x="234950" y="160644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053" y="21600"/>
                    </a:moveTo>
                    <a:lnTo>
                      <a:pt x="21600" y="9818"/>
                    </a:lnTo>
                    <a:lnTo>
                      <a:pt x="17053" y="0"/>
                    </a:lnTo>
                    <a:lnTo>
                      <a:pt x="5684" y="0"/>
                    </a:lnTo>
                    <a:lnTo>
                      <a:pt x="0" y="9818"/>
                    </a:lnTo>
                    <a:lnTo>
                      <a:pt x="5684" y="21600"/>
                    </a:lnTo>
                    <a:lnTo>
                      <a:pt x="17053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2" name="Freeform 1070"/>
              <p:cNvSpPr/>
              <p:nvPr/>
            </p:nvSpPr>
            <p:spPr>
              <a:xfrm>
                <a:off x="234950" y="7309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053" y="21600"/>
                    </a:moveTo>
                    <a:lnTo>
                      <a:pt x="21600" y="11455"/>
                    </a:lnTo>
                    <a:lnTo>
                      <a:pt x="17053" y="0"/>
                    </a:lnTo>
                    <a:lnTo>
                      <a:pt x="5684" y="0"/>
                    </a:lnTo>
                    <a:lnTo>
                      <a:pt x="0" y="11455"/>
                    </a:lnTo>
                    <a:lnTo>
                      <a:pt x="5684" y="21600"/>
                    </a:lnTo>
                    <a:lnTo>
                      <a:pt x="17053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3" name="Freeform 1071"/>
              <p:cNvSpPr/>
              <p:nvPr/>
            </p:nvSpPr>
            <p:spPr>
              <a:xfrm>
                <a:off x="234950" y="76747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053" y="21600"/>
                    </a:moveTo>
                    <a:lnTo>
                      <a:pt x="21600" y="11455"/>
                    </a:lnTo>
                    <a:lnTo>
                      <a:pt x="17053" y="0"/>
                    </a:lnTo>
                    <a:lnTo>
                      <a:pt x="5684" y="0"/>
                    </a:lnTo>
                    <a:lnTo>
                      <a:pt x="0" y="11455"/>
                    </a:lnTo>
                    <a:lnTo>
                      <a:pt x="5684" y="21600"/>
                    </a:lnTo>
                    <a:lnTo>
                      <a:pt x="17053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4" name="Freeform 1072"/>
              <p:cNvSpPr/>
              <p:nvPr/>
            </p:nvSpPr>
            <p:spPr>
              <a:xfrm>
                <a:off x="234950" y="132361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053" y="21600"/>
                    </a:moveTo>
                    <a:lnTo>
                      <a:pt x="21600" y="11782"/>
                    </a:lnTo>
                    <a:lnTo>
                      <a:pt x="17053" y="0"/>
                    </a:lnTo>
                    <a:lnTo>
                      <a:pt x="5684" y="0"/>
                    </a:lnTo>
                    <a:lnTo>
                      <a:pt x="0" y="11782"/>
                    </a:lnTo>
                    <a:lnTo>
                      <a:pt x="5684" y="21600"/>
                    </a:lnTo>
                    <a:lnTo>
                      <a:pt x="17053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5" name="Freeform 1073"/>
              <p:cNvSpPr/>
              <p:nvPr/>
            </p:nvSpPr>
            <p:spPr>
              <a:xfrm>
                <a:off x="234950" y="146185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053" y="21600"/>
                    </a:moveTo>
                    <a:lnTo>
                      <a:pt x="21600" y="11455"/>
                    </a:lnTo>
                    <a:lnTo>
                      <a:pt x="17053" y="0"/>
                    </a:lnTo>
                    <a:lnTo>
                      <a:pt x="5684" y="0"/>
                    </a:lnTo>
                    <a:lnTo>
                      <a:pt x="0" y="11455"/>
                    </a:lnTo>
                    <a:lnTo>
                      <a:pt x="5684" y="21600"/>
                    </a:lnTo>
                    <a:lnTo>
                      <a:pt x="17053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6" name="Freeform 1074"/>
              <p:cNvSpPr/>
              <p:nvPr/>
            </p:nvSpPr>
            <p:spPr>
              <a:xfrm>
                <a:off x="234950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053" y="21600"/>
                    </a:moveTo>
                    <a:lnTo>
                      <a:pt x="21600" y="11455"/>
                    </a:lnTo>
                    <a:lnTo>
                      <a:pt x="17053" y="0"/>
                    </a:lnTo>
                    <a:lnTo>
                      <a:pt x="5684" y="0"/>
                    </a:lnTo>
                    <a:lnTo>
                      <a:pt x="0" y="11455"/>
                    </a:lnTo>
                    <a:lnTo>
                      <a:pt x="5684" y="21600"/>
                    </a:lnTo>
                    <a:lnTo>
                      <a:pt x="17053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7" name="Freeform 1075"/>
              <p:cNvSpPr/>
              <p:nvPr/>
            </p:nvSpPr>
            <p:spPr>
              <a:xfrm>
                <a:off x="234950" y="285855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9818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8" name="Freeform 1076"/>
              <p:cNvSpPr/>
              <p:nvPr/>
            </p:nvSpPr>
            <p:spPr>
              <a:xfrm>
                <a:off x="234950" y="257571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11455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89" name="Freeform 1077"/>
              <p:cNvSpPr/>
              <p:nvPr/>
            </p:nvSpPr>
            <p:spPr>
              <a:xfrm>
                <a:off x="234950" y="368958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11455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90" name="Freeform 1078"/>
              <p:cNvSpPr/>
              <p:nvPr/>
            </p:nvSpPr>
            <p:spPr>
              <a:xfrm>
                <a:off x="234950" y="382623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11782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91" name="Freeform 1079"/>
              <p:cNvSpPr/>
              <p:nvPr/>
            </p:nvSpPr>
            <p:spPr>
              <a:xfrm>
                <a:off x="234950" y="397242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9818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92" name="Freeform 1080"/>
              <p:cNvSpPr/>
              <p:nvPr/>
            </p:nvSpPr>
            <p:spPr>
              <a:xfrm>
                <a:off x="234950" y="410907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10145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93" name="Freeform 1081"/>
              <p:cNvSpPr/>
              <p:nvPr/>
            </p:nvSpPr>
            <p:spPr>
              <a:xfrm>
                <a:off x="234950" y="3551347"/>
                <a:ext cx="120650" cy="106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994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9994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94" name="Freeform 1082"/>
              <p:cNvSpPr/>
              <p:nvPr/>
            </p:nvSpPr>
            <p:spPr>
              <a:xfrm>
                <a:off x="234950" y="174309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053" y="21600"/>
                    </a:moveTo>
                    <a:lnTo>
                      <a:pt x="21600" y="10145"/>
                    </a:lnTo>
                    <a:lnTo>
                      <a:pt x="17053" y="0"/>
                    </a:lnTo>
                    <a:lnTo>
                      <a:pt x="5684" y="0"/>
                    </a:lnTo>
                    <a:lnTo>
                      <a:pt x="0" y="10145"/>
                    </a:lnTo>
                    <a:lnTo>
                      <a:pt x="5684" y="21600"/>
                    </a:lnTo>
                    <a:lnTo>
                      <a:pt x="17053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95" name="Freeform 1083"/>
              <p:cNvSpPr/>
              <p:nvPr/>
            </p:nvSpPr>
            <p:spPr>
              <a:xfrm>
                <a:off x="234950" y="299520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9818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96" name="Freeform 1084"/>
              <p:cNvSpPr/>
              <p:nvPr/>
            </p:nvSpPr>
            <p:spPr>
              <a:xfrm>
                <a:off x="234950" y="341469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10145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97" name="Freeform 1085"/>
              <p:cNvSpPr/>
              <p:nvPr/>
            </p:nvSpPr>
            <p:spPr>
              <a:xfrm>
                <a:off x="234950" y="327009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11455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98" name="Freeform 1086"/>
              <p:cNvSpPr/>
              <p:nvPr/>
            </p:nvSpPr>
            <p:spPr>
              <a:xfrm>
                <a:off x="234950" y="313185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11782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99" name="Freeform 1087"/>
              <p:cNvSpPr/>
              <p:nvPr/>
            </p:nvSpPr>
            <p:spPr>
              <a:xfrm>
                <a:off x="234950" y="424572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11782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0" name="Freeform 1088"/>
              <p:cNvSpPr/>
              <p:nvPr/>
            </p:nvSpPr>
            <p:spPr>
              <a:xfrm>
                <a:off x="0" y="201799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1" name="Freeform 1089"/>
              <p:cNvSpPr/>
              <p:nvPr/>
            </p:nvSpPr>
            <p:spPr>
              <a:xfrm>
                <a:off x="0" y="354340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0977"/>
                    </a:lnTo>
                    <a:lnTo>
                      <a:pt x="15916" y="0"/>
                    </a:lnTo>
                    <a:lnTo>
                      <a:pt x="4263" y="0"/>
                    </a:lnTo>
                    <a:lnTo>
                      <a:pt x="0" y="10977"/>
                    </a:lnTo>
                    <a:lnTo>
                      <a:pt x="4263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2" name="Freeform 1090"/>
              <p:cNvSpPr/>
              <p:nvPr/>
            </p:nvSpPr>
            <p:spPr>
              <a:xfrm>
                <a:off x="0" y="7309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3" name="Freeform 1091"/>
              <p:cNvSpPr/>
              <p:nvPr/>
            </p:nvSpPr>
            <p:spPr>
              <a:xfrm>
                <a:off x="0" y="76747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4" name="Freeform 1092"/>
              <p:cNvSpPr/>
              <p:nvPr/>
            </p:nvSpPr>
            <p:spPr>
              <a:xfrm>
                <a:off x="0" y="160644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5" name="Freeform 1093"/>
              <p:cNvSpPr/>
              <p:nvPr/>
            </p:nvSpPr>
            <p:spPr>
              <a:xfrm>
                <a:off x="0" y="62923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6" name="Freeform 1094"/>
              <p:cNvSpPr/>
              <p:nvPr/>
            </p:nvSpPr>
            <p:spPr>
              <a:xfrm>
                <a:off x="120650" y="3341603"/>
                <a:ext cx="11430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00" y="0"/>
                    </a:moveTo>
                    <a:lnTo>
                      <a:pt x="0" y="11782"/>
                    </a:lnTo>
                    <a:lnTo>
                      <a:pt x="4800" y="21600"/>
                    </a:lnTo>
                    <a:lnTo>
                      <a:pt x="16800" y="21600"/>
                    </a:lnTo>
                    <a:lnTo>
                      <a:pt x="21600" y="11782"/>
                    </a:lnTo>
                    <a:lnTo>
                      <a:pt x="16800" y="0"/>
                    </a:lnTo>
                    <a:lnTo>
                      <a:pt x="4800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7" name="Freeform 1095"/>
              <p:cNvSpPr/>
              <p:nvPr/>
            </p:nvSpPr>
            <p:spPr>
              <a:xfrm>
                <a:off x="0" y="285855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8" name="Freeform 1096"/>
              <p:cNvSpPr/>
              <p:nvPr/>
            </p:nvSpPr>
            <p:spPr>
              <a:xfrm>
                <a:off x="0" y="313185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09" name="Freeform 1097"/>
              <p:cNvSpPr/>
              <p:nvPr/>
            </p:nvSpPr>
            <p:spPr>
              <a:xfrm>
                <a:off x="0" y="299520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0" name="Freeform 1098"/>
              <p:cNvSpPr/>
              <p:nvPr/>
            </p:nvSpPr>
            <p:spPr>
              <a:xfrm>
                <a:off x="0" y="20974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1" name="Freeform 1099"/>
              <p:cNvSpPr/>
              <p:nvPr/>
            </p:nvSpPr>
            <p:spPr>
              <a:xfrm>
                <a:off x="0" y="174309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2" name="Freeform 1100"/>
              <p:cNvSpPr/>
              <p:nvPr/>
            </p:nvSpPr>
            <p:spPr>
              <a:xfrm>
                <a:off x="0" y="2164176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0623"/>
                    </a:lnTo>
                    <a:lnTo>
                      <a:pt x="15916" y="0"/>
                    </a:lnTo>
                    <a:lnTo>
                      <a:pt x="4263" y="0"/>
                    </a:lnTo>
                    <a:lnTo>
                      <a:pt x="0" y="10623"/>
                    </a:lnTo>
                    <a:lnTo>
                      <a:pt x="4263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3" name="Freeform 1101"/>
              <p:cNvSpPr/>
              <p:nvPr/>
            </p:nvSpPr>
            <p:spPr>
              <a:xfrm>
                <a:off x="234950" y="438396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11455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4" name="Freeform 1102"/>
              <p:cNvSpPr/>
              <p:nvPr/>
            </p:nvSpPr>
            <p:spPr>
              <a:xfrm>
                <a:off x="0" y="230082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5" name="Freeform 1103"/>
              <p:cNvSpPr/>
              <p:nvPr/>
            </p:nvSpPr>
            <p:spPr>
              <a:xfrm>
                <a:off x="355600" y="139670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6" name="Freeform 1104"/>
              <p:cNvSpPr/>
              <p:nvPr/>
            </p:nvSpPr>
            <p:spPr>
              <a:xfrm>
                <a:off x="355600" y="167159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7" name="Freeform 1105"/>
              <p:cNvSpPr/>
              <p:nvPr/>
            </p:nvSpPr>
            <p:spPr>
              <a:xfrm>
                <a:off x="355600" y="153335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8" name="Freeform 1106"/>
              <p:cNvSpPr/>
              <p:nvPr/>
            </p:nvSpPr>
            <p:spPr>
              <a:xfrm>
                <a:off x="355600" y="278546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19" name="Freeform 1107"/>
              <p:cNvSpPr/>
              <p:nvPr/>
            </p:nvSpPr>
            <p:spPr>
              <a:xfrm>
                <a:off x="355600" y="180824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0" name="Freeform 1108"/>
              <p:cNvSpPr/>
              <p:nvPr/>
            </p:nvSpPr>
            <p:spPr>
              <a:xfrm>
                <a:off x="355600" y="83897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1" name="Freeform 1109"/>
              <p:cNvSpPr/>
              <p:nvPr/>
            </p:nvSpPr>
            <p:spPr>
              <a:xfrm>
                <a:off x="355600" y="292211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2" name="Freeform 1110"/>
              <p:cNvSpPr/>
              <p:nvPr/>
            </p:nvSpPr>
            <p:spPr>
              <a:xfrm>
                <a:off x="355600" y="1258463"/>
                <a:ext cx="120650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977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3" name="Freeform 1111"/>
              <p:cNvSpPr/>
              <p:nvPr/>
            </p:nvSpPr>
            <p:spPr>
              <a:xfrm>
                <a:off x="355600" y="-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4" name="Freeform 1112"/>
              <p:cNvSpPr/>
              <p:nvPr/>
            </p:nvSpPr>
            <p:spPr>
              <a:xfrm>
                <a:off x="355600" y="28283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5" name="Freeform 1113"/>
              <p:cNvSpPr/>
              <p:nvPr/>
            </p:nvSpPr>
            <p:spPr>
              <a:xfrm>
                <a:off x="355600" y="97721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6" name="Freeform 1114"/>
              <p:cNvSpPr/>
              <p:nvPr/>
            </p:nvSpPr>
            <p:spPr>
              <a:xfrm>
                <a:off x="355600" y="389933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7" name="Freeform 1115"/>
              <p:cNvSpPr/>
              <p:nvPr/>
            </p:nvSpPr>
            <p:spPr>
              <a:xfrm>
                <a:off x="355600" y="403598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8" name="Freeform 1116"/>
              <p:cNvSpPr/>
              <p:nvPr/>
            </p:nvSpPr>
            <p:spPr>
              <a:xfrm>
                <a:off x="355600" y="3624439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977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29" name="Freeform 1117"/>
              <p:cNvSpPr/>
              <p:nvPr/>
            </p:nvSpPr>
            <p:spPr>
              <a:xfrm>
                <a:off x="355600" y="320495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0" name="Freeform 1118"/>
              <p:cNvSpPr/>
              <p:nvPr/>
            </p:nvSpPr>
            <p:spPr>
              <a:xfrm>
                <a:off x="355600" y="334160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1" name="Freeform 1119"/>
              <p:cNvSpPr/>
              <p:nvPr/>
            </p:nvSpPr>
            <p:spPr>
              <a:xfrm>
                <a:off x="355600" y="3068300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623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2" name="Freeform 1120"/>
              <p:cNvSpPr/>
              <p:nvPr/>
            </p:nvSpPr>
            <p:spPr>
              <a:xfrm>
                <a:off x="355600" y="347984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3" name="Freeform 1121"/>
              <p:cNvSpPr/>
              <p:nvPr/>
            </p:nvSpPr>
            <p:spPr>
              <a:xfrm>
                <a:off x="355600" y="376268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4" name="Freeform 1122"/>
              <p:cNvSpPr/>
              <p:nvPr/>
            </p:nvSpPr>
            <p:spPr>
              <a:xfrm>
                <a:off x="234950" y="4528563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7053" y="21600"/>
                    </a:lnTo>
                    <a:lnTo>
                      <a:pt x="21600" y="10977"/>
                    </a:lnTo>
                    <a:lnTo>
                      <a:pt x="17053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5" name="Freeform 1123"/>
              <p:cNvSpPr/>
              <p:nvPr/>
            </p:nvSpPr>
            <p:spPr>
              <a:xfrm>
                <a:off x="960437" y="341469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6" name="Freeform 1124"/>
              <p:cNvSpPr/>
              <p:nvPr/>
            </p:nvSpPr>
            <p:spPr>
              <a:xfrm>
                <a:off x="960437" y="327009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7" name="Freeform 1125"/>
              <p:cNvSpPr/>
              <p:nvPr/>
            </p:nvSpPr>
            <p:spPr>
              <a:xfrm>
                <a:off x="960437" y="9041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8" name="Freeform 1126"/>
              <p:cNvSpPr/>
              <p:nvPr/>
            </p:nvSpPr>
            <p:spPr>
              <a:xfrm>
                <a:off x="960437" y="62923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39" name="Freeform 1127"/>
              <p:cNvSpPr/>
              <p:nvPr/>
            </p:nvSpPr>
            <p:spPr>
              <a:xfrm>
                <a:off x="960437" y="104871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0" name="Freeform 1128"/>
              <p:cNvSpPr/>
              <p:nvPr/>
            </p:nvSpPr>
            <p:spPr>
              <a:xfrm>
                <a:off x="960437" y="313185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1" name="Freeform 1129"/>
              <p:cNvSpPr/>
              <p:nvPr/>
            </p:nvSpPr>
            <p:spPr>
              <a:xfrm>
                <a:off x="960437" y="7309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2" name="Freeform 1130"/>
              <p:cNvSpPr/>
              <p:nvPr/>
            </p:nvSpPr>
            <p:spPr>
              <a:xfrm>
                <a:off x="960437" y="354340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3" name="Freeform 1131"/>
              <p:cNvSpPr/>
              <p:nvPr/>
            </p:nvSpPr>
            <p:spPr>
              <a:xfrm>
                <a:off x="960437" y="20974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4" name="Freeform 1132"/>
              <p:cNvSpPr/>
              <p:nvPr/>
            </p:nvSpPr>
            <p:spPr>
              <a:xfrm>
                <a:off x="960437" y="49258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5" name="Freeform 1133"/>
              <p:cNvSpPr/>
              <p:nvPr/>
            </p:nvSpPr>
            <p:spPr>
              <a:xfrm>
                <a:off x="839787" y="3624439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977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6" name="Freeform 1134"/>
              <p:cNvSpPr/>
              <p:nvPr/>
            </p:nvSpPr>
            <p:spPr>
              <a:xfrm>
                <a:off x="960437" y="76747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7" name="Freeform 1135"/>
              <p:cNvSpPr/>
              <p:nvPr/>
            </p:nvSpPr>
            <p:spPr>
              <a:xfrm>
                <a:off x="1081087" y="-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8" name="Freeform 1136"/>
              <p:cNvSpPr/>
              <p:nvPr/>
            </p:nvSpPr>
            <p:spPr>
              <a:xfrm>
                <a:off x="960437" y="3551347"/>
                <a:ext cx="120651" cy="106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994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994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49" name="Freeform 1137"/>
              <p:cNvSpPr/>
              <p:nvPr/>
            </p:nvSpPr>
            <p:spPr>
              <a:xfrm>
                <a:off x="1081087" y="14459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0" name="Freeform 1138"/>
              <p:cNvSpPr/>
              <p:nvPr/>
            </p:nvSpPr>
            <p:spPr>
              <a:xfrm>
                <a:off x="1081087" y="8389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1" name="Freeform 1139"/>
              <p:cNvSpPr/>
              <p:nvPr/>
            </p:nvSpPr>
            <p:spPr>
              <a:xfrm>
                <a:off x="1081087" y="41948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2" name="Freeform 1140"/>
              <p:cNvSpPr/>
              <p:nvPr/>
            </p:nvSpPr>
            <p:spPr>
              <a:xfrm>
                <a:off x="1081087" y="28283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3" name="Freeform 1141"/>
              <p:cNvSpPr/>
              <p:nvPr/>
            </p:nvSpPr>
            <p:spPr>
              <a:xfrm>
                <a:off x="1081087" y="55613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4" name="Freeform 1142"/>
              <p:cNvSpPr/>
              <p:nvPr/>
            </p:nvSpPr>
            <p:spPr>
              <a:xfrm>
                <a:off x="1081087" y="70232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5" name="Freeform 1143"/>
              <p:cNvSpPr/>
              <p:nvPr/>
            </p:nvSpPr>
            <p:spPr>
              <a:xfrm>
                <a:off x="717550" y="313185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6" name="Freeform 1144"/>
              <p:cNvSpPr/>
              <p:nvPr/>
            </p:nvSpPr>
            <p:spPr>
              <a:xfrm>
                <a:off x="717550" y="341469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7" name="Freeform 1145"/>
              <p:cNvSpPr/>
              <p:nvPr/>
            </p:nvSpPr>
            <p:spPr>
              <a:xfrm>
                <a:off x="717550" y="327009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8" name="Freeform 1146"/>
              <p:cNvSpPr/>
              <p:nvPr/>
            </p:nvSpPr>
            <p:spPr>
              <a:xfrm>
                <a:off x="596900" y="389933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9" name="Freeform 1147"/>
              <p:cNvSpPr/>
              <p:nvPr/>
            </p:nvSpPr>
            <p:spPr>
              <a:xfrm>
                <a:off x="717550" y="3551347"/>
                <a:ext cx="122238" cy="106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994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994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0" name="Freeform 1148"/>
              <p:cNvSpPr/>
              <p:nvPr/>
            </p:nvSpPr>
            <p:spPr>
              <a:xfrm>
                <a:off x="717550" y="62923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1" name="Freeform 1149"/>
              <p:cNvSpPr/>
              <p:nvPr/>
            </p:nvSpPr>
            <p:spPr>
              <a:xfrm>
                <a:off x="717550" y="492580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2" name="Freeform 1150"/>
              <p:cNvSpPr/>
              <p:nvPr/>
            </p:nvSpPr>
            <p:spPr>
              <a:xfrm>
                <a:off x="717550" y="354340"/>
                <a:ext cx="122238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977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977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3" name="Freeform 1151"/>
              <p:cNvSpPr/>
              <p:nvPr/>
            </p:nvSpPr>
            <p:spPr>
              <a:xfrm>
                <a:off x="717550" y="299520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4" name="Freeform 1152"/>
              <p:cNvSpPr/>
              <p:nvPr/>
            </p:nvSpPr>
            <p:spPr>
              <a:xfrm>
                <a:off x="717550" y="90412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5" name="Freeform 1153"/>
              <p:cNvSpPr/>
              <p:nvPr/>
            </p:nvSpPr>
            <p:spPr>
              <a:xfrm>
                <a:off x="717550" y="76747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6" name="Freeform 1154"/>
              <p:cNvSpPr/>
              <p:nvPr/>
            </p:nvSpPr>
            <p:spPr>
              <a:xfrm>
                <a:off x="717550" y="20974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7" name="Freeform 1155"/>
              <p:cNvSpPr/>
              <p:nvPr/>
            </p:nvSpPr>
            <p:spPr>
              <a:xfrm>
                <a:off x="717550" y="7309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8" name="Freeform 1156"/>
              <p:cNvSpPr/>
              <p:nvPr/>
            </p:nvSpPr>
            <p:spPr>
              <a:xfrm>
                <a:off x="717550" y="368958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69" name="Freeform 1157"/>
              <p:cNvSpPr/>
              <p:nvPr/>
            </p:nvSpPr>
            <p:spPr>
              <a:xfrm>
                <a:off x="839787" y="97721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0" name="Freeform 1158"/>
              <p:cNvSpPr/>
              <p:nvPr/>
            </p:nvSpPr>
            <p:spPr>
              <a:xfrm>
                <a:off x="839787" y="111386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782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1" name="Freeform 1159"/>
              <p:cNvSpPr/>
              <p:nvPr/>
            </p:nvSpPr>
            <p:spPr>
              <a:xfrm>
                <a:off x="839787" y="3068300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623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2" name="Freeform 1160"/>
              <p:cNvSpPr/>
              <p:nvPr/>
            </p:nvSpPr>
            <p:spPr>
              <a:xfrm>
                <a:off x="839787" y="334160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782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3" name="Freeform 1161"/>
              <p:cNvSpPr/>
              <p:nvPr/>
            </p:nvSpPr>
            <p:spPr>
              <a:xfrm>
                <a:off x="839787" y="347984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4" name="Freeform 1162"/>
              <p:cNvSpPr/>
              <p:nvPr/>
            </p:nvSpPr>
            <p:spPr>
              <a:xfrm>
                <a:off x="839787" y="320495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5" name="Freeform 1163"/>
              <p:cNvSpPr/>
              <p:nvPr/>
            </p:nvSpPr>
            <p:spPr>
              <a:xfrm>
                <a:off x="839787" y="41948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782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6" name="Freeform 1164"/>
              <p:cNvSpPr/>
              <p:nvPr/>
            </p:nvSpPr>
            <p:spPr>
              <a:xfrm>
                <a:off x="839787" y="28283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7" name="Freeform 1165"/>
              <p:cNvSpPr/>
              <p:nvPr/>
            </p:nvSpPr>
            <p:spPr>
              <a:xfrm>
                <a:off x="839787" y="70232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8" name="Freeform 1166"/>
              <p:cNvSpPr/>
              <p:nvPr/>
            </p:nvSpPr>
            <p:spPr>
              <a:xfrm>
                <a:off x="839787" y="8389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79" name="Freeform 1167"/>
              <p:cNvSpPr/>
              <p:nvPr/>
            </p:nvSpPr>
            <p:spPr>
              <a:xfrm>
                <a:off x="839787" y="14459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0" name="Freeform 1168"/>
              <p:cNvSpPr/>
              <p:nvPr/>
            </p:nvSpPr>
            <p:spPr>
              <a:xfrm>
                <a:off x="839787" y="55613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782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1" name="Freeform 1169"/>
              <p:cNvSpPr/>
              <p:nvPr/>
            </p:nvSpPr>
            <p:spPr>
              <a:xfrm>
                <a:off x="839787" y="-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2" name="Freeform 1170"/>
              <p:cNvSpPr/>
              <p:nvPr/>
            </p:nvSpPr>
            <p:spPr>
              <a:xfrm>
                <a:off x="6613525" y="83897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3" name="Freeform 1171"/>
              <p:cNvSpPr/>
              <p:nvPr/>
            </p:nvSpPr>
            <p:spPr>
              <a:xfrm>
                <a:off x="5895975" y="139670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4" name="Freeform 1172"/>
              <p:cNvSpPr/>
              <p:nvPr/>
            </p:nvSpPr>
            <p:spPr>
              <a:xfrm>
                <a:off x="5895975" y="70232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5" name="Freeform 1173"/>
              <p:cNvSpPr/>
              <p:nvPr/>
            </p:nvSpPr>
            <p:spPr>
              <a:xfrm>
                <a:off x="6016625" y="118696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6" name="Freeform 1174"/>
              <p:cNvSpPr/>
              <p:nvPr/>
            </p:nvSpPr>
            <p:spPr>
              <a:xfrm>
                <a:off x="6016625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7" name="Freeform 1175"/>
              <p:cNvSpPr/>
              <p:nvPr/>
            </p:nvSpPr>
            <p:spPr>
              <a:xfrm>
                <a:off x="6137275" y="83897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8" name="Freeform 1176"/>
              <p:cNvSpPr/>
              <p:nvPr/>
            </p:nvSpPr>
            <p:spPr>
              <a:xfrm>
                <a:off x="6137275" y="97721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9" name="Freeform 1177"/>
              <p:cNvSpPr/>
              <p:nvPr/>
            </p:nvSpPr>
            <p:spPr>
              <a:xfrm>
                <a:off x="6016625" y="132361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0" name="Freeform 1178"/>
              <p:cNvSpPr/>
              <p:nvPr/>
            </p:nvSpPr>
            <p:spPr>
              <a:xfrm>
                <a:off x="6016625" y="76747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1" name="Freeform 1179"/>
              <p:cNvSpPr/>
              <p:nvPr/>
            </p:nvSpPr>
            <p:spPr>
              <a:xfrm>
                <a:off x="5773737" y="76747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2" name="Freeform 1180"/>
              <p:cNvSpPr/>
              <p:nvPr/>
            </p:nvSpPr>
            <p:spPr>
              <a:xfrm>
                <a:off x="5773737" y="104871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3" name="Freeform 1181"/>
              <p:cNvSpPr/>
              <p:nvPr/>
            </p:nvSpPr>
            <p:spPr>
              <a:xfrm>
                <a:off x="5653087" y="41742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4" name="Freeform 1182"/>
              <p:cNvSpPr/>
              <p:nvPr/>
            </p:nvSpPr>
            <p:spPr>
              <a:xfrm>
                <a:off x="5773737" y="368958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5" name="Freeform 1183"/>
              <p:cNvSpPr/>
              <p:nvPr/>
            </p:nvSpPr>
            <p:spPr>
              <a:xfrm>
                <a:off x="5773737" y="90412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6" name="Freeform 1184"/>
              <p:cNvSpPr/>
              <p:nvPr/>
            </p:nvSpPr>
            <p:spPr>
              <a:xfrm>
                <a:off x="5653087" y="376268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7" name="Freeform 1185"/>
              <p:cNvSpPr/>
              <p:nvPr/>
            </p:nvSpPr>
            <p:spPr>
              <a:xfrm>
                <a:off x="5653087" y="3624439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8" name="Freeform 1186"/>
              <p:cNvSpPr/>
              <p:nvPr/>
            </p:nvSpPr>
            <p:spPr>
              <a:xfrm>
                <a:off x="5653087" y="389933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9" name="Freeform 1187"/>
              <p:cNvSpPr/>
              <p:nvPr/>
            </p:nvSpPr>
            <p:spPr>
              <a:xfrm>
                <a:off x="5653087" y="70232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0" name="Freeform 1188"/>
              <p:cNvSpPr/>
              <p:nvPr/>
            </p:nvSpPr>
            <p:spPr>
              <a:xfrm>
                <a:off x="5653087" y="55613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1" name="Freeform 1189"/>
              <p:cNvSpPr/>
              <p:nvPr/>
            </p:nvSpPr>
            <p:spPr>
              <a:xfrm>
                <a:off x="5653087" y="97721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2" name="Freeform 1190"/>
              <p:cNvSpPr/>
              <p:nvPr/>
            </p:nvSpPr>
            <p:spPr>
              <a:xfrm>
                <a:off x="5653087" y="8389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3" name="Freeform 1191"/>
              <p:cNvSpPr/>
              <p:nvPr/>
            </p:nvSpPr>
            <p:spPr>
              <a:xfrm>
                <a:off x="5653087" y="111386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16" y="21600"/>
                    </a:move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4" name="Freeform 1192"/>
              <p:cNvSpPr/>
              <p:nvPr/>
            </p:nvSpPr>
            <p:spPr>
              <a:xfrm>
                <a:off x="5895975" y="83897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5" name="Freeform 1193"/>
              <p:cNvSpPr/>
              <p:nvPr/>
            </p:nvSpPr>
            <p:spPr>
              <a:xfrm>
                <a:off x="5773737" y="62923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6" name="Freeform 1194"/>
              <p:cNvSpPr/>
              <p:nvPr/>
            </p:nvSpPr>
            <p:spPr>
              <a:xfrm>
                <a:off x="5895975" y="97721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7" name="Freeform 1195"/>
              <p:cNvSpPr/>
              <p:nvPr/>
            </p:nvSpPr>
            <p:spPr>
              <a:xfrm>
                <a:off x="5895975" y="1258463"/>
                <a:ext cx="120650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977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8" name="Freeform 1196"/>
              <p:cNvSpPr/>
              <p:nvPr/>
            </p:nvSpPr>
            <p:spPr>
              <a:xfrm>
                <a:off x="5773737" y="3826238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09" name="Freeform 1197"/>
              <p:cNvSpPr/>
              <p:nvPr/>
            </p:nvSpPr>
            <p:spPr>
              <a:xfrm>
                <a:off x="6378575" y="4035982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1782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1782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0" name="Freeform 1198"/>
              <p:cNvSpPr/>
              <p:nvPr/>
            </p:nvSpPr>
            <p:spPr>
              <a:xfrm>
                <a:off x="6378575" y="702324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9818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9818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1" name="Freeform 1199"/>
              <p:cNvSpPr/>
              <p:nvPr/>
            </p:nvSpPr>
            <p:spPr>
              <a:xfrm>
                <a:off x="6491287" y="76747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2" name="Freeform 1200"/>
              <p:cNvSpPr/>
              <p:nvPr/>
            </p:nvSpPr>
            <p:spPr>
              <a:xfrm>
                <a:off x="6137275" y="70232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3" name="Freeform 1201"/>
              <p:cNvSpPr/>
              <p:nvPr/>
            </p:nvSpPr>
            <p:spPr>
              <a:xfrm>
                <a:off x="6137275" y="111386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4" name="Freeform 1202"/>
              <p:cNvSpPr/>
              <p:nvPr/>
            </p:nvSpPr>
            <p:spPr>
              <a:xfrm>
                <a:off x="6378575" y="838975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0145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0145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5" name="Freeform 1203"/>
              <p:cNvSpPr/>
              <p:nvPr/>
            </p:nvSpPr>
            <p:spPr>
              <a:xfrm>
                <a:off x="6257925" y="76747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6" name="Freeform 1204"/>
              <p:cNvSpPr/>
              <p:nvPr/>
            </p:nvSpPr>
            <p:spPr>
              <a:xfrm>
                <a:off x="6257925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7" name="Freeform 1205"/>
              <p:cNvSpPr/>
              <p:nvPr/>
            </p:nvSpPr>
            <p:spPr>
              <a:xfrm>
                <a:off x="6257925" y="104871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8" name="Freeform 1206"/>
              <p:cNvSpPr/>
              <p:nvPr/>
            </p:nvSpPr>
            <p:spPr>
              <a:xfrm>
                <a:off x="6378575" y="977216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1455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1455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19" name="Freeform 1207"/>
              <p:cNvSpPr/>
              <p:nvPr/>
            </p:nvSpPr>
            <p:spPr>
              <a:xfrm>
                <a:off x="6257925" y="424572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0" name="Freeform 1208"/>
              <p:cNvSpPr/>
              <p:nvPr/>
            </p:nvSpPr>
            <p:spPr>
              <a:xfrm>
                <a:off x="6257925" y="410907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1" name="Freeform 1209"/>
              <p:cNvSpPr/>
              <p:nvPr/>
            </p:nvSpPr>
            <p:spPr>
              <a:xfrm>
                <a:off x="3008312" y="97721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2" name="Freeform 1210"/>
              <p:cNvSpPr/>
              <p:nvPr/>
            </p:nvSpPr>
            <p:spPr>
              <a:xfrm>
                <a:off x="2887662" y="341469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3" name="Freeform 1211"/>
              <p:cNvSpPr/>
              <p:nvPr/>
            </p:nvSpPr>
            <p:spPr>
              <a:xfrm>
                <a:off x="3008312" y="278546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4" name="Freeform 1212"/>
              <p:cNvSpPr/>
              <p:nvPr/>
            </p:nvSpPr>
            <p:spPr>
              <a:xfrm>
                <a:off x="3008312" y="26472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5" name="Freeform 1213"/>
              <p:cNvSpPr/>
              <p:nvPr/>
            </p:nvSpPr>
            <p:spPr>
              <a:xfrm>
                <a:off x="3008312" y="195284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6" name="Freeform 1214"/>
              <p:cNvSpPr/>
              <p:nvPr/>
            </p:nvSpPr>
            <p:spPr>
              <a:xfrm>
                <a:off x="3008312" y="209108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7" name="Freeform 1215"/>
              <p:cNvSpPr/>
              <p:nvPr/>
            </p:nvSpPr>
            <p:spPr>
              <a:xfrm>
                <a:off x="3008312" y="23659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8" name="Freeform 1216"/>
              <p:cNvSpPr/>
              <p:nvPr/>
            </p:nvSpPr>
            <p:spPr>
              <a:xfrm>
                <a:off x="3008312" y="251057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9" name="Freeform 1217"/>
              <p:cNvSpPr/>
              <p:nvPr/>
            </p:nvSpPr>
            <p:spPr>
              <a:xfrm>
                <a:off x="3008312" y="222773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0" name="Freeform 1218"/>
              <p:cNvSpPr/>
              <p:nvPr/>
            </p:nvSpPr>
            <p:spPr>
              <a:xfrm>
                <a:off x="3008312" y="139670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1" name="Freeform 1219"/>
              <p:cNvSpPr/>
              <p:nvPr/>
            </p:nvSpPr>
            <p:spPr>
              <a:xfrm>
                <a:off x="3008312" y="180824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2" name="Freeform 1220"/>
              <p:cNvSpPr/>
              <p:nvPr/>
            </p:nvSpPr>
            <p:spPr>
              <a:xfrm>
                <a:off x="3008312" y="167159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3" name="Freeform 1221"/>
              <p:cNvSpPr/>
              <p:nvPr/>
            </p:nvSpPr>
            <p:spPr>
              <a:xfrm>
                <a:off x="3008312" y="111386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4" name="Freeform 1222"/>
              <p:cNvSpPr/>
              <p:nvPr/>
            </p:nvSpPr>
            <p:spPr>
              <a:xfrm>
                <a:off x="3008312" y="153335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5" name="Freeform 1223"/>
              <p:cNvSpPr/>
              <p:nvPr/>
            </p:nvSpPr>
            <p:spPr>
              <a:xfrm>
                <a:off x="3008312" y="1258463"/>
                <a:ext cx="120651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977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6" name="Freeform 1224"/>
              <p:cNvSpPr/>
              <p:nvPr/>
            </p:nvSpPr>
            <p:spPr>
              <a:xfrm>
                <a:off x="3128962" y="9041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7" name="Freeform 1225"/>
              <p:cNvSpPr/>
              <p:nvPr/>
            </p:nvSpPr>
            <p:spPr>
              <a:xfrm>
                <a:off x="3128962" y="104871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8" name="Freeform 1226"/>
              <p:cNvSpPr/>
              <p:nvPr/>
            </p:nvSpPr>
            <p:spPr>
              <a:xfrm>
                <a:off x="3128962" y="132361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9" name="Freeform 1227"/>
              <p:cNvSpPr/>
              <p:nvPr/>
            </p:nvSpPr>
            <p:spPr>
              <a:xfrm>
                <a:off x="3128962" y="146185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0" name="Freeform 1228"/>
              <p:cNvSpPr/>
              <p:nvPr/>
            </p:nvSpPr>
            <p:spPr>
              <a:xfrm>
                <a:off x="3128962" y="118696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1" name="Freeform 1229"/>
              <p:cNvSpPr/>
              <p:nvPr/>
            </p:nvSpPr>
            <p:spPr>
              <a:xfrm>
                <a:off x="3128962" y="341469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2" name="Freeform 1230"/>
              <p:cNvSpPr/>
              <p:nvPr/>
            </p:nvSpPr>
            <p:spPr>
              <a:xfrm>
                <a:off x="3128962" y="243747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3" name="Freeform 1231"/>
              <p:cNvSpPr/>
              <p:nvPr/>
            </p:nvSpPr>
            <p:spPr>
              <a:xfrm>
                <a:off x="3128962" y="285855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4" name="Freeform 1232"/>
              <p:cNvSpPr/>
              <p:nvPr/>
            </p:nvSpPr>
            <p:spPr>
              <a:xfrm>
                <a:off x="3128962" y="257571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5" name="Freeform 1233"/>
              <p:cNvSpPr/>
              <p:nvPr/>
            </p:nvSpPr>
            <p:spPr>
              <a:xfrm>
                <a:off x="3008312" y="292211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6" name="Freeform 1234"/>
              <p:cNvSpPr/>
              <p:nvPr/>
            </p:nvSpPr>
            <p:spPr>
              <a:xfrm>
                <a:off x="3128962" y="174309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7" name="Freeform 1235"/>
              <p:cNvSpPr/>
              <p:nvPr/>
            </p:nvSpPr>
            <p:spPr>
              <a:xfrm>
                <a:off x="3128962" y="188134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8" name="Freeform 1236"/>
              <p:cNvSpPr/>
              <p:nvPr/>
            </p:nvSpPr>
            <p:spPr>
              <a:xfrm>
                <a:off x="3128962" y="1606448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9" name="Freeform 1237"/>
              <p:cNvSpPr/>
              <p:nvPr/>
            </p:nvSpPr>
            <p:spPr>
              <a:xfrm>
                <a:off x="3128962" y="201799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50" name="Freeform 1238"/>
              <p:cNvSpPr/>
              <p:nvPr/>
            </p:nvSpPr>
            <p:spPr>
              <a:xfrm>
                <a:off x="3128962" y="2164176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623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623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51" name="Freeform 1239"/>
              <p:cNvSpPr/>
              <p:nvPr/>
            </p:nvSpPr>
            <p:spPr>
              <a:xfrm>
                <a:off x="3128962" y="230082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52" name="Freeform 1240"/>
              <p:cNvSpPr/>
              <p:nvPr/>
            </p:nvSpPr>
            <p:spPr>
              <a:xfrm>
                <a:off x="2767012" y="222773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782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53" name="Freeform 1241"/>
              <p:cNvSpPr/>
              <p:nvPr/>
            </p:nvSpPr>
            <p:spPr>
              <a:xfrm>
                <a:off x="2767012" y="8389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54" name="Freeform 1242"/>
              <p:cNvSpPr/>
              <p:nvPr/>
            </p:nvSpPr>
            <p:spPr>
              <a:xfrm>
                <a:off x="2767012" y="1258463"/>
                <a:ext cx="120651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977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55" name="Freeform 1243"/>
              <p:cNvSpPr/>
              <p:nvPr/>
            </p:nvSpPr>
            <p:spPr>
              <a:xfrm>
                <a:off x="2767012" y="97721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56" name="Freeform 1244"/>
              <p:cNvSpPr/>
              <p:nvPr/>
            </p:nvSpPr>
            <p:spPr>
              <a:xfrm>
                <a:off x="2767012" y="111386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782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57" name="Freeform 1245"/>
              <p:cNvSpPr/>
              <p:nvPr/>
            </p:nvSpPr>
            <p:spPr>
              <a:xfrm>
                <a:off x="2767012" y="139670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58" name="Freeform 1246"/>
              <p:cNvSpPr/>
              <p:nvPr/>
            </p:nvSpPr>
            <p:spPr>
              <a:xfrm>
                <a:off x="2767012" y="153335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59" name="Freeform 1247"/>
              <p:cNvSpPr/>
              <p:nvPr/>
            </p:nvSpPr>
            <p:spPr>
              <a:xfrm>
                <a:off x="2767012" y="70232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60" name="Freeform 1248"/>
              <p:cNvSpPr/>
              <p:nvPr/>
            </p:nvSpPr>
            <p:spPr>
              <a:xfrm>
                <a:off x="2887662" y="104871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62" name="Group 1450"/>
            <p:cNvGrpSpPr/>
            <p:nvPr/>
          </p:nvGrpSpPr>
          <p:grpSpPr>
            <a:xfrm>
              <a:off x="3967162" y="282836"/>
              <a:ext cx="3249613" cy="3721368"/>
              <a:chOff x="0" y="0"/>
              <a:chExt cx="3249612" cy="3721367"/>
            </a:xfrm>
          </p:grpSpPr>
          <p:sp>
            <p:nvSpPr>
              <p:cNvPr id="562" name="Freeform 1250"/>
              <p:cNvSpPr/>
              <p:nvPr/>
            </p:nvSpPr>
            <p:spPr>
              <a:xfrm>
                <a:off x="968375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63" name="Freeform 1251"/>
              <p:cNvSpPr/>
              <p:nvPr/>
            </p:nvSpPr>
            <p:spPr>
              <a:xfrm>
                <a:off x="968375" y="104077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64" name="Freeform 1252"/>
              <p:cNvSpPr/>
              <p:nvPr/>
            </p:nvSpPr>
            <p:spPr>
              <a:xfrm>
                <a:off x="968375" y="117901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65" name="Freeform 1253"/>
              <p:cNvSpPr/>
              <p:nvPr/>
            </p:nvSpPr>
            <p:spPr>
              <a:xfrm>
                <a:off x="968375" y="132361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66" name="Freeform 1254"/>
              <p:cNvSpPr/>
              <p:nvPr/>
            </p:nvSpPr>
            <p:spPr>
              <a:xfrm>
                <a:off x="968375" y="173515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67" name="Freeform 1255"/>
              <p:cNvSpPr/>
              <p:nvPr/>
            </p:nvSpPr>
            <p:spPr>
              <a:xfrm>
                <a:off x="968375" y="2437479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68" name="Freeform 1256"/>
              <p:cNvSpPr/>
              <p:nvPr/>
            </p:nvSpPr>
            <p:spPr>
              <a:xfrm>
                <a:off x="968375" y="284902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69" name="Freeform 1257"/>
              <p:cNvSpPr/>
              <p:nvPr/>
            </p:nvSpPr>
            <p:spPr>
              <a:xfrm>
                <a:off x="968375" y="298726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0" name="Freeform 1258"/>
              <p:cNvSpPr/>
              <p:nvPr/>
            </p:nvSpPr>
            <p:spPr>
              <a:xfrm>
                <a:off x="847725" y="347984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1" name="Freeform 1259"/>
              <p:cNvSpPr/>
              <p:nvPr/>
            </p:nvSpPr>
            <p:spPr>
              <a:xfrm>
                <a:off x="968375" y="271237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2" name="Freeform 1260"/>
              <p:cNvSpPr/>
              <p:nvPr/>
            </p:nvSpPr>
            <p:spPr>
              <a:xfrm>
                <a:off x="968375" y="257571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3" name="Freeform 1261"/>
              <p:cNvSpPr/>
              <p:nvPr/>
            </p:nvSpPr>
            <p:spPr>
              <a:xfrm>
                <a:off x="968375" y="201799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4" name="Freeform 1262"/>
              <p:cNvSpPr/>
              <p:nvPr/>
            </p:nvSpPr>
            <p:spPr>
              <a:xfrm>
                <a:off x="968375" y="215464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5" name="Freeform 1263"/>
              <p:cNvSpPr/>
              <p:nvPr/>
            </p:nvSpPr>
            <p:spPr>
              <a:xfrm>
                <a:off x="968375" y="1881340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623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6" name="Freeform 1264"/>
              <p:cNvSpPr/>
              <p:nvPr/>
            </p:nvSpPr>
            <p:spPr>
              <a:xfrm>
                <a:off x="968375" y="229288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7" name="Freeform 1265"/>
              <p:cNvSpPr/>
              <p:nvPr/>
            </p:nvSpPr>
            <p:spPr>
              <a:xfrm>
                <a:off x="968375" y="48463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8" name="Freeform 1266"/>
              <p:cNvSpPr/>
              <p:nvPr/>
            </p:nvSpPr>
            <p:spPr>
              <a:xfrm>
                <a:off x="1565275" y="975627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977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9" name="Freeform 1267"/>
              <p:cNvSpPr/>
              <p:nvPr/>
            </p:nvSpPr>
            <p:spPr>
              <a:xfrm>
                <a:off x="1565275" y="111386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80" name="Freeform 1268"/>
              <p:cNvSpPr/>
              <p:nvPr/>
            </p:nvSpPr>
            <p:spPr>
              <a:xfrm>
                <a:off x="1565275" y="138875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81" name="Freeform 1269"/>
              <p:cNvSpPr/>
              <p:nvPr/>
            </p:nvSpPr>
            <p:spPr>
              <a:xfrm>
                <a:off x="1565275" y="83103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82" name="Freeform 1270"/>
              <p:cNvSpPr/>
              <p:nvPr/>
            </p:nvSpPr>
            <p:spPr>
              <a:xfrm>
                <a:off x="1565275" y="167000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83" name="Freeform 1271"/>
              <p:cNvSpPr/>
              <p:nvPr/>
            </p:nvSpPr>
            <p:spPr>
              <a:xfrm>
                <a:off x="1565275" y="69437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84" name="Freeform 1272"/>
              <p:cNvSpPr/>
              <p:nvPr/>
            </p:nvSpPr>
            <p:spPr>
              <a:xfrm>
                <a:off x="1565275" y="55613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85" name="Freeform 1273"/>
              <p:cNvSpPr/>
              <p:nvPr/>
            </p:nvSpPr>
            <p:spPr>
              <a:xfrm>
                <a:off x="1565275" y="125051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86" name="Freeform 1274"/>
              <p:cNvSpPr/>
              <p:nvPr/>
            </p:nvSpPr>
            <p:spPr>
              <a:xfrm>
                <a:off x="1565275" y="180824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87" name="Freeform 1275"/>
              <p:cNvSpPr/>
              <p:nvPr/>
            </p:nvSpPr>
            <p:spPr>
              <a:xfrm>
                <a:off x="1443037" y="215464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14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88" name="Freeform 1276"/>
              <p:cNvSpPr/>
              <p:nvPr/>
            </p:nvSpPr>
            <p:spPr>
              <a:xfrm>
                <a:off x="1443037" y="209744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9818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89" name="Freeform 1277"/>
              <p:cNvSpPr/>
              <p:nvPr/>
            </p:nvSpPr>
            <p:spPr>
              <a:xfrm>
                <a:off x="1443037" y="48463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0" name="Freeform 1278"/>
              <p:cNvSpPr/>
              <p:nvPr/>
            </p:nvSpPr>
            <p:spPr>
              <a:xfrm>
                <a:off x="1565275" y="13665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1" name="Freeform 1279"/>
              <p:cNvSpPr/>
              <p:nvPr/>
            </p:nvSpPr>
            <p:spPr>
              <a:xfrm>
                <a:off x="1565275" y="41948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2" name="Freeform 1280"/>
              <p:cNvSpPr/>
              <p:nvPr/>
            </p:nvSpPr>
            <p:spPr>
              <a:xfrm>
                <a:off x="1685925" y="62128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3" name="Freeform 1281"/>
              <p:cNvSpPr/>
              <p:nvPr/>
            </p:nvSpPr>
            <p:spPr>
              <a:xfrm>
                <a:off x="1685925" y="173515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4" name="Freeform 1282"/>
              <p:cNvSpPr/>
              <p:nvPr/>
            </p:nvSpPr>
            <p:spPr>
              <a:xfrm>
                <a:off x="1565275" y="194489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5" name="Freeform 1283"/>
              <p:cNvSpPr/>
              <p:nvPr/>
            </p:nvSpPr>
            <p:spPr>
              <a:xfrm>
                <a:off x="1685925" y="1881340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623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6" name="Freeform 1284"/>
              <p:cNvSpPr/>
              <p:nvPr/>
            </p:nvSpPr>
            <p:spPr>
              <a:xfrm>
                <a:off x="1685925" y="146026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7" name="Freeform 1285"/>
              <p:cNvSpPr/>
              <p:nvPr/>
            </p:nvSpPr>
            <p:spPr>
              <a:xfrm>
                <a:off x="1685925" y="159850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8" name="Freeform 1286"/>
              <p:cNvSpPr/>
              <p:nvPr/>
            </p:nvSpPr>
            <p:spPr>
              <a:xfrm>
                <a:off x="1685925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99" name="Freeform 1287"/>
              <p:cNvSpPr/>
              <p:nvPr/>
            </p:nvSpPr>
            <p:spPr>
              <a:xfrm>
                <a:off x="1685925" y="132361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0" name="Freeform 1288"/>
              <p:cNvSpPr/>
              <p:nvPr/>
            </p:nvSpPr>
            <p:spPr>
              <a:xfrm>
                <a:off x="1685925" y="76588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1" name="Freeform 1289"/>
              <p:cNvSpPr/>
              <p:nvPr/>
            </p:nvSpPr>
            <p:spPr>
              <a:xfrm>
                <a:off x="1685925" y="104077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2" name="Freeform 1290"/>
              <p:cNvSpPr/>
              <p:nvPr/>
            </p:nvSpPr>
            <p:spPr>
              <a:xfrm>
                <a:off x="1685925" y="117901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3" name="Freeform 1291"/>
              <p:cNvSpPr/>
              <p:nvPr/>
            </p:nvSpPr>
            <p:spPr>
              <a:xfrm>
                <a:off x="1443037" y="90412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9818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4" name="Freeform 1292"/>
              <p:cNvSpPr/>
              <p:nvPr/>
            </p:nvSpPr>
            <p:spPr>
              <a:xfrm>
                <a:off x="1330325" y="1808247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9818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9818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5" name="Freeform 1293"/>
              <p:cNvSpPr/>
              <p:nvPr/>
            </p:nvSpPr>
            <p:spPr>
              <a:xfrm>
                <a:off x="1330325" y="1250519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0145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0145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6" name="Freeform 1294"/>
              <p:cNvSpPr/>
              <p:nvPr/>
            </p:nvSpPr>
            <p:spPr>
              <a:xfrm>
                <a:off x="1330325" y="1388759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1455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1455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7" name="Freeform 1295"/>
              <p:cNvSpPr/>
              <p:nvPr/>
            </p:nvSpPr>
            <p:spPr>
              <a:xfrm>
                <a:off x="1330325" y="2083139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1455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1455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8" name="Freeform 1296"/>
              <p:cNvSpPr/>
              <p:nvPr/>
            </p:nvSpPr>
            <p:spPr>
              <a:xfrm>
                <a:off x="1330325" y="1944898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1782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1782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9" name="Freeform 1297"/>
              <p:cNvSpPr/>
              <p:nvPr/>
            </p:nvSpPr>
            <p:spPr>
              <a:xfrm>
                <a:off x="1330325" y="831031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1782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1782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0" name="Freeform 1298"/>
              <p:cNvSpPr/>
              <p:nvPr/>
            </p:nvSpPr>
            <p:spPr>
              <a:xfrm>
                <a:off x="1330325" y="1113867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9818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9818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1" name="Freeform 1299"/>
              <p:cNvSpPr/>
              <p:nvPr/>
            </p:nvSpPr>
            <p:spPr>
              <a:xfrm>
                <a:off x="1330325" y="694379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1455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1455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2" name="Freeform 1300"/>
              <p:cNvSpPr/>
              <p:nvPr/>
            </p:nvSpPr>
            <p:spPr>
              <a:xfrm>
                <a:off x="1330325" y="975627"/>
                <a:ext cx="112713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0977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0977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3" name="Freeform 1301"/>
              <p:cNvSpPr/>
              <p:nvPr/>
            </p:nvSpPr>
            <p:spPr>
              <a:xfrm>
                <a:off x="1209675" y="3268510"/>
                <a:ext cx="120650" cy="106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994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994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4" name="Freeform 1302"/>
              <p:cNvSpPr/>
              <p:nvPr/>
            </p:nvSpPr>
            <p:spPr>
              <a:xfrm>
                <a:off x="1443037" y="62128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5" name="Freeform 1303"/>
              <p:cNvSpPr/>
              <p:nvPr/>
            </p:nvSpPr>
            <p:spPr>
              <a:xfrm>
                <a:off x="1443037" y="76588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14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6" name="Freeform 1304"/>
              <p:cNvSpPr/>
              <p:nvPr/>
            </p:nvSpPr>
            <p:spPr>
              <a:xfrm>
                <a:off x="1443037" y="117901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7" name="Freeform 1305"/>
              <p:cNvSpPr/>
              <p:nvPr/>
            </p:nvSpPr>
            <p:spPr>
              <a:xfrm>
                <a:off x="1443037" y="132361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9818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8" name="Freeform 1306"/>
              <p:cNvSpPr/>
              <p:nvPr/>
            </p:nvSpPr>
            <p:spPr>
              <a:xfrm>
                <a:off x="1443037" y="146026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14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9" name="Freeform 1307"/>
              <p:cNvSpPr/>
              <p:nvPr/>
            </p:nvSpPr>
            <p:spPr>
              <a:xfrm>
                <a:off x="1330325" y="556139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0145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0145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0" name="Freeform 1308"/>
              <p:cNvSpPr/>
              <p:nvPr/>
            </p:nvSpPr>
            <p:spPr>
              <a:xfrm>
                <a:off x="1443037" y="159850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1" name="Freeform 1309"/>
              <p:cNvSpPr/>
              <p:nvPr/>
            </p:nvSpPr>
            <p:spPr>
              <a:xfrm>
                <a:off x="1330325" y="2227735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68" y="0"/>
                    </a:moveTo>
                    <a:lnTo>
                      <a:pt x="0" y="10145"/>
                    </a:lnTo>
                    <a:lnTo>
                      <a:pt x="4868" y="21600"/>
                    </a:lnTo>
                    <a:lnTo>
                      <a:pt x="17037" y="21600"/>
                    </a:lnTo>
                    <a:lnTo>
                      <a:pt x="21600" y="10145"/>
                    </a:lnTo>
                    <a:lnTo>
                      <a:pt x="17037" y="0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2" name="Freeform 1310"/>
              <p:cNvSpPr/>
              <p:nvPr/>
            </p:nvSpPr>
            <p:spPr>
              <a:xfrm>
                <a:off x="1443037" y="1735154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782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3" name="Freeform 1311"/>
              <p:cNvSpPr/>
              <p:nvPr/>
            </p:nvSpPr>
            <p:spPr>
              <a:xfrm>
                <a:off x="1443037" y="201799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9818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4" name="Freeform 1312"/>
              <p:cNvSpPr/>
              <p:nvPr/>
            </p:nvSpPr>
            <p:spPr>
              <a:xfrm>
                <a:off x="1443037" y="1881340"/>
                <a:ext cx="122238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623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623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5" name="Freeform 1313"/>
              <p:cNvSpPr/>
              <p:nvPr/>
            </p:nvSpPr>
            <p:spPr>
              <a:xfrm>
                <a:off x="1443037" y="104077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782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6" name="Freeform 1314"/>
              <p:cNvSpPr/>
              <p:nvPr/>
            </p:nvSpPr>
            <p:spPr>
              <a:xfrm>
                <a:off x="242887" y="257571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7" name="Freeform 1315"/>
              <p:cNvSpPr/>
              <p:nvPr/>
            </p:nvSpPr>
            <p:spPr>
              <a:xfrm>
                <a:off x="363537" y="167000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8" name="Freeform 1316"/>
              <p:cNvSpPr/>
              <p:nvPr/>
            </p:nvSpPr>
            <p:spPr>
              <a:xfrm>
                <a:off x="363537" y="208313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9" name="Freeform 1317"/>
              <p:cNvSpPr/>
              <p:nvPr/>
            </p:nvSpPr>
            <p:spPr>
              <a:xfrm>
                <a:off x="363537" y="222773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0" name="Freeform 1318"/>
              <p:cNvSpPr/>
              <p:nvPr/>
            </p:nvSpPr>
            <p:spPr>
              <a:xfrm>
                <a:off x="363537" y="2639278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1" name="Freeform 1319"/>
              <p:cNvSpPr/>
              <p:nvPr/>
            </p:nvSpPr>
            <p:spPr>
              <a:xfrm>
                <a:off x="363537" y="236438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2" name="Freeform 1320"/>
              <p:cNvSpPr/>
              <p:nvPr/>
            </p:nvSpPr>
            <p:spPr>
              <a:xfrm>
                <a:off x="363537" y="250262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3" name="Freeform 1321"/>
              <p:cNvSpPr/>
              <p:nvPr/>
            </p:nvSpPr>
            <p:spPr>
              <a:xfrm>
                <a:off x="363537" y="1944898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4" name="Freeform 1322"/>
              <p:cNvSpPr/>
              <p:nvPr/>
            </p:nvSpPr>
            <p:spPr>
              <a:xfrm>
                <a:off x="363537" y="975627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5" name="Freeform 1323"/>
              <p:cNvSpPr/>
              <p:nvPr/>
            </p:nvSpPr>
            <p:spPr>
              <a:xfrm>
                <a:off x="363537" y="125051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6" name="Freeform 1324"/>
              <p:cNvSpPr/>
              <p:nvPr/>
            </p:nvSpPr>
            <p:spPr>
              <a:xfrm>
                <a:off x="363537" y="138875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7" name="Freeform 1325"/>
              <p:cNvSpPr/>
              <p:nvPr/>
            </p:nvSpPr>
            <p:spPr>
              <a:xfrm>
                <a:off x="363537" y="152541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8" name="Freeform 1326"/>
              <p:cNvSpPr/>
              <p:nvPr/>
            </p:nvSpPr>
            <p:spPr>
              <a:xfrm>
                <a:off x="363537" y="83103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39" name="Freeform 1327"/>
              <p:cNvSpPr/>
              <p:nvPr/>
            </p:nvSpPr>
            <p:spPr>
              <a:xfrm>
                <a:off x="484187" y="313185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0" name="Freeform 1328"/>
              <p:cNvSpPr/>
              <p:nvPr/>
            </p:nvSpPr>
            <p:spPr>
              <a:xfrm>
                <a:off x="363537" y="2785463"/>
                <a:ext cx="120651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623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1" name="Freeform 1329"/>
              <p:cNvSpPr/>
              <p:nvPr/>
            </p:nvSpPr>
            <p:spPr>
              <a:xfrm>
                <a:off x="484187" y="3268510"/>
                <a:ext cx="120651" cy="106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994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994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2" name="Freeform 1330"/>
              <p:cNvSpPr/>
              <p:nvPr/>
            </p:nvSpPr>
            <p:spPr>
              <a:xfrm>
                <a:off x="363537" y="69437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3" name="Freeform 1331"/>
              <p:cNvSpPr/>
              <p:nvPr/>
            </p:nvSpPr>
            <p:spPr>
              <a:xfrm>
                <a:off x="120650" y="138875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4" name="Freeform 1332"/>
              <p:cNvSpPr/>
              <p:nvPr/>
            </p:nvSpPr>
            <p:spPr>
              <a:xfrm>
                <a:off x="120650" y="222773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14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5" name="Freeform 1333"/>
              <p:cNvSpPr/>
              <p:nvPr/>
            </p:nvSpPr>
            <p:spPr>
              <a:xfrm>
                <a:off x="120650" y="1525410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782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6" name="Freeform 1334"/>
              <p:cNvSpPr/>
              <p:nvPr/>
            </p:nvSpPr>
            <p:spPr>
              <a:xfrm>
                <a:off x="120650" y="1944898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782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7" name="Freeform 1335"/>
              <p:cNvSpPr/>
              <p:nvPr/>
            </p:nvSpPr>
            <p:spPr>
              <a:xfrm>
                <a:off x="120650" y="208313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8" name="Freeform 1336"/>
              <p:cNvSpPr/>
              <p:nvPr/>
            </p:nvSpPr>
            <p:spPr>
              <a:xfrm>
                <a:off x="120650" y="180824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9818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49" name="Freeform 1337"/>
              <p:cNvSpPr/>
              <p:nvPr/>
            </p:nvSpPr>
            <p:spPr>
              <a:xfrm>
                <a:off x="0" y="257571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0" name="Freeform 1338"/>
              <p:cNvSpPr/>
              <p:nvPr/>
            </p:nvSpPr>
            <p:spPr>
              <a:xfrm>
                <a:off x="120650" y="2364386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14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1" name="Freeform 1339"/>
              <p:cNvSpPr/>
              <p:nvPr/>
            </p:nvSpPr>
            <p:spPr>
              <a:xfrm>
                <a:off x="242887" y="201799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2" name="Freeform 1340"/>
              <p:cNvSpPr/>
              <p:nvPr/>
            </p:nvSpPr>
            <p:spPr>
              <a:xfrm>
                <a:off x="242887" y="9041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3" name="Freeform 1341"/>
              <p:cNvSpPr/>
              <p:nvPr/>
            </p:nvSpPr>
            <p:spPr>
              <a:xfrm>
                <a:off x="242887" y="132361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4" name="Freeform 1342"/>
              <p:cNvSpPr/>
              <p:nvPr/>
            </p:nvSpPr>
            <p:spPr>
              <a:xfrm>
                <a:off x="242887" y="146026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5" name="Freeform 1343"/>
              <p:cNvSpPr/>
              <p:nvPr/>
            </p:nvSpPr>
            <p:spPr>
              <a:xfrm>
                <a:off x="242887" y="1881340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623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6" name="Freeform 1344"/>
              <p:cNvSpPr/>
              <p:nvPr/>
            </p:nvSpPr>
            <p:spPr>
              <a:xfrm>
                <a:off x="242887" y="117901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7" name="Freeform 1345"/>
              <p:cNvSpPr/>
              <p:nvPr/>
            </p:nvSpPr>
            <p:spPr>
              <a:xfrm>
                <a:off x="242887" y="76588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8" name="Freeform 1346"/>
              <p:cNvSpPr/>
              <p:nvPr/>
            </p:nvSpPr>
            <p:spPr>
              <a:xfrm>
                <a:off x="242887" y="215464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9" name="Freeform 1347"/>
              <p:cNvSpPr/>
              <p:nvPr/>
            </p:nvSpPr>
            <p:spPr>
              <a:xfrm>
                <a:off x="242887" y="229288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0" name="Freeform 1348"/>
              <p:cNvSpPr/>
              <p:nvPr/>
            </p:nvSpPr>
            <p:spPr>
              <a:xfrm>
                <a:off x="120650" y="250262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1" name="Freeform 1349"/>
              <p:cNvSpPr/>
              <p:nvPr/>
            </p:nvSpPr>
            <p:spPr>
              <a:xfrm>
                <a:off x="242887" y="2437479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977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2" name="Freeform 1350"/>
              <p:cNvSpPr/>
              <p:nvPr/>
            </p:nvSpPr>
            <p:spPr>
              <a:xfrm>
                <a:off x="725487" y="3406750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3" name="Freeform 1351"/>
              <p:cNvSpPr/>
              <p:nvPr/>
            </p:nvSpPr>
            <p:spPr>
              <a:xfrm>
                <a:off x="725487" y="298726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4" name="Freeform 1352"/>
              <p:cNvSpPr/>
              <p:nvPr/>
            </p:nvSpPr>
            <p:spPr>
              <a:xfrm>
                <a:off x="725487" y="313185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5" name="Freeform 1353"/>
              <p:cNvSpPr/>
              <p:nvPr/>
            </p:nvSpPr>
            <p:spPr>
              <a:xfrm>
                <a:off x="604837" y="361649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6" name="Freeform 1354"/>
              <p:cNvSpPr/>
              <p:nvPr/>
            </p:nvSpPr>
            <p:spPr>
              <a:xfrm>
                <a:off x="725487" y="3268510"/>
                <a:ext cx="122238" cy="106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994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994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7" name="Freeform 1355"/>
              <p:cNvSpPr/>
              <p:nvPr/>
            </p:nvSpPr>
            <p:spPr>
              <a:xfrm>
                <a:off x="725487" y="2437479"/>
                <a:ext cx="122238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977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977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8" name="Freeform 1356"/>
              <p:cNvSpPr/>
              <p:nvPr/>
            </p:nvSpPr>
            <p:spPr>
              <a:xfrm>
                <a:off x="725487" y="229288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9" name="Freeform 1357"/>
              <p:cNvSpPr/>
              <p:nvPr/>
            </p:nvSpPr>
            <p:spPr>
              <a:xfrm>
                <a:off x="725487" y="284902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0" name="Freeform 1358"/>
              <p:cNvSpPr/>
              <p:nvPr/>
            </p:nvSpPr>
            <p:spPr>
              <a:xfrm>
                <a:off x="725487" y="271237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1" name="Freeform 1359"/>
              <p:cNvSpPr/>
              <p:nvPr/>
            </p:nvSpPr>
            <p:spPr>
              <a:xfrm>
                <a:off x="725487" y="257571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2" name="Freeform 1360"/>
              <p:cNvSpPr/>
              <p:nvPr/>
            </p:nvSpPr>
            <p:spPr>
              <a:xfrm>
                <a:off x="725487" y="215464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3" name="Freeform 1361"/>
              <p:cNvSpPr/>
              <p:nvPr/>
            </p:nvSpPr>
            <p:spPr>
              <a:xfrm>
                <a:off x="725487" y="76588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4" name="Freeform 1362"/>
              <p:cNvSpPr/>
              <p:nvPr/>
            </p:nvSpPr>
            <p:spPr>
              <a:xfrm>
                <a:off x="725487" y="117901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5" name="Freeform 1363"/>
              <p:cNvSpPr/>
              <p:nvPr/>
            </p:nvSpPr>
            <p:spPr>
              <a:xfrm>
                <a:off x="725487" y="132361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6" name="Freeform 1364"/>
              <p:cNvSpPr/>
              <p:nvPr/>
            </p:nvSpPr>
            <p:spPr>
              <a:xfrm>
                <a:off x="725487" y="201799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7" name="Freeform 1365"/>
              <p:cNvSpPr/>
              <p:nvPr/>
            </p:nvSpPr>
            <p:spPr>
              <a:xfrm>
                <a:off x="725487" y="146026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8" name="Freeform 1366"/>
              <p:cNvSpPr/>
              <p:nvPr/>
            </p:nvSpPr>
            <p:spPr>
              <a:xfrm>
                <a:off x="725487" y="104077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9" name="Freeform 1367"/>
              <p:cNvSpPr/>
              <p:nvPr/>
            </p:nvSpPr>
            <p:spPr>
              <a:xfrm>
                <a:off x="725487" y="159850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0" name="Freeform 1368"/>
              <p:cNvSpPr/>
              <p:nvPr/>
            </p:nvSpPr>
            <p:spPr>
              <a:xfrm>
                <a:off x="725487" y="62128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1" name="Freeform 1369"/>
              <p:cNvSpPr/>
              <p:nvPr/>
            </p:nvSpPr>
            <p:spPr>
              <a:xfrm>
                <a:off x="847725" y="3341603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977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2" name="Freeform 1370"/>
              <p:cNvSpPr/>
              <p:nvPr/>
            </p:nvSpPr>
            <p:spPr>
              <a:xfrm>
                <a:off x="847725" y="292211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3" name="Freeform 1371"/>
              <p:cNvSpPr/>
              <p:nvPr/>
            </p:nvSpPr>
            <p:spPr>
              <a:xfrm>
                <a:off x="847725" y="2785463"/>
                <a:ext cx="120650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623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4" name="Freeform 1372"/>
              <p:cNvSpPr/>
              <p:nvPr/>
            </p:nvSpPr>
            <p:spPr>
              <a:xfrm>
                <a:off x="847725" y="305876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782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5" name="Freeform 1373"/>
              <p:cNvSpPr/>
              <p:nvPr/>
            </p:nvSpPr>
            <p:spPr>
              <a:xfrm>
                <a:off x="847725" y="263927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782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6" name="Freeform 1374"/>
              <p:cNvSpPr/>
              <p:nvPr/>
            </p:nvSpPr>
            <p:spPr>
              <a:xfrm>
                <a:off x="847725" y="319700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7" name="Freeform 1375"/>
              <p:cNvSpPr/>
              <p:nvPr/>
            </p:nvSpPr>
            <p:spPr>
              <a:xfrm>
                <a:off x="847725" y="222773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8" name="Freeform 1376"/>
              <p:cNvSpPr/>
              <p:nvPr/>
            </p:nvSpPr>
            <p:spPr>
              <a:xfrm>
                <a:off x="847725" y="138875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9" name="Freeform 1377"/>
              <p:cNvSpPr/>
              <p:nvPr/>
            </p:nvSpPr>
            <p:spPr>
              <a:xfrm>
                <a:off x="847725" y="208313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90" name="Freeform 1378"/>
              <p:cNvSpPr/>
              <p:nvPr/>
            </p:nvSpPr>
            <p:spPr>
              <a:xfrm>
                <a:off x="847725" y="250262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91" name="Freeform 1379"/>
              <p:cNvSpPr/>
              <p:nvPr/>
            </p:nvSpPr>
            <p:spPr>
              <a:xfrm>
                <a:off x="847725" y="236438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92" name="Freeform 1380"/>
              <p:cNvSpPr/>
              <p:nvPr/>
            </p:nvSpPr>
            <p:spPr>
              <a:xfrm>
                <a:off x="484187" y="298726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93" name="Freeform 1381"/>
              <p:cNvSpPr/>
              <p:nvPr/>
            </p:nvSpPr>
            <p:spPr>
              <a:xfrm>
                <a:off x="725487" y="354340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94" name="Freeform 1382"/>
              <p:cNvSpPr/>
              <p:nvPr/>
            </p:nvSpPr>
            <p:spPr>
              <a:xfrm>
                <a:off x="725487" y="48463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95" name="Freeform 1383"/>
              <p:cNvSpPr/>
              <p:nvPr/>
            </p:nvSpPr>
            <p:spPr>
              <a:xfrm>
                <a:off x="484187" y="48463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96" name="Freeform 1384"/>
              <p:cNvSpPr/>
              <p:nvPr/>
            </p:nvSpPr>
            <p:spPr>
              <a:xfrm>
                <a:off x="484187" y="62128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97" name="Freeform 1385"/>
              <p:cNvSpPr/>
              <p:nvPr/>
            </p:nvSpPr>
            <p:spPr>
              <a:xfrm>
                <a:off x="484187" y="284902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98" name="Freeform 1386"/>
              <p:cNvSpPr/>
              <p:nvPr/>
            </p:nvSpPr>
            <p:spPr>
              <a:xfrm>
                <a:off x="484187" y="229288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99" name="Freeform 1387"/>
              <p:cNvSpPr/>
              <p:nvPr/>
            </p:nvSpPr>
            <p:spPr>
              <a:xfrm>
                <a:off x="484187" y="257571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0" name="Freeform 1388"/>
              <p:cNvSpPr/>
              <p:nvPr/>
            </p:nvSpPr>
            <p:spPr>
              <a:xfrm>
                <a:off x="484187" y="2437479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1" name="Freeform 1389"/>
              <p:cNvSpPr/>
              <p:nvPr/>
            </p:nvSpPr>
            <p:spPr>
              <a:xfrm>
                <a:off x="484187" y="271237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2" name="Freeform 1390"/>
              <p:cNvSpPr/>
              <p:nvPr/>
            </p:nvSpPr>
            <p:spPr>
              <a:xfrm>
                <a:off x="484187" y="132361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3" name="Freeform 1391"/>
              <p:cNvSpPr/>
              <p:nvPr/>
            </p:nvSpPr>
            <p:spPr>
              <a:xfrm>
                <a:off x="484187" y="117901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4" name="Freeform 1392"/>
              <p:cNvSpPr/>
              <p:nvPr/>
            </p:nvSpPr>
            <p:spPr>
              <a:xfrm>
                <a:off x="484187" y="76588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5" name="Freeform 1393"/>
              <p:cNvSpPr/>
              <p:nvPr/>
            </p:nvSpPr>
            <p:spPr>
              <a:xfrm>
                <a:off x="484187" y="146026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6" name="Freeform 1394"/>
              <p:cNvSpPr/>
              <p:nvPr/>
            </p:nvSpPr>
            <p:spPr>
              <a:xfrm>
                <a:off x="484187" y="215464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7" name="Freeform 1395"/>
              <p:cNvSpPr/>
              <p:nvPr/>
            </p:nvSpPr>
            <p:spPr>
              <a:xfrm>
                <a:off x="484187" y="201799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8" name="Freeform 1396"/>
              <p:cNvSpPr/>
              <p:nvPr/>
            </p:nvSpPr>
            <p:spPr>
              <a:xfrm>
                <a:off x="847725" y="167000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9" name="Freeform 1397"/>
              <p:cNvSpPr/>
              <p:nvPr/>
            </p:nvSpPr>
            <p:spPr>
              <a:xfrm>
                <a:off x="604837" y="111386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0" name="Freeform 1398"/>
              <p:cNvSpPr/>
              <p:nvPr/>
            </p:nvSpPr>
            <p:spPr>
              <a:xfrm>
                <a:off x="604837" y="55613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1" name="Freeform 1399"/>
              <p:cNvSpPr/>
              <p:nvPr/>
            </p:nvSpPr>
            <p:spPr>
              <a:xfrm>
                <a:off x="604837" y="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2" name="Freeform 1400"/>
              <p:cNvSpPr/>
              <p:nvPr/>
            </p:nvSpPr>
            <p:spPr>
              <a:xfrm>
                <a:off x="604837" y="419488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3" name="Freeform 1401"/>
              <p:cNvSpPr/>
              <p:nvPr/>
            </p:nvSpPr>
            <p:spPr>
              <a:xfrm>
                <a:off x="604837" y="125051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4" name="Freeform 1402"/>
              <p:cNvSpPr/>
              <p:nvPr/>
            </p:nvSpPr>
            <p:spPr>
              <a:xfrm>
                <a:off x="604837" y="222773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5" name="Freeform 1403"/>
              <p:cNvSpPr/>
              <p:nvPr/>
            </p:nvSpPr>
            <p:spPr>
              <a:xfrm>
                <a:off x="604837" y="250262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6" name="Freeform 1404"/>
              <p:cNvSpPr/>
              <p:nvPr/>
            </p:nvSpPr>
            <p:spPr>
              <a:xfrm>
                <a:off x="604837" y="236438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7" name="Freeform 1405"/>
              <p:cNvSpPr/>
              <p:nvPr/>
            </p:nvSpPr>
            <p:spPr>
              <a:xfrm>
                <a:off x="604837" y="2639278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8" name="Freeform 1406"/>
              <p:cNvSpPr/>
              <p:nvPr/>
            </p:nvSpPr>
            <p:spPr>
              <a:xfrm>
                <a:off x="604837" y="2785463"/>
                <a:ext cx="120651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623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623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9" name="Freeform 1407"/>
              <p:cNvSpPr/>
              <p:nvPr/>
            </p:nvSpPr>
            <p:spPr>
              <a:xfrm>
                <a:off x="604837" y="208313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0" name="Freeform 1408"/>
              <p:cNvSpPr/>
              <p:nvPr/>
            </p:nvSpPr>
            <p:spPr>
              <a:xfrm>
                <a:off x="604837" y="138875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1" name="Freeform 1409"/>
              <p:cNvSpPr/>
              <p:nvPr/>
            </p:nvSpPr>
            <p:spPr>
              <a:xfrm>
                <a:off x="604837" y="292211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2" name="Freeform 1410"/>
              <p:cNvSpPr/>
              <p:nvPr/>
            </p:nvSpPr>
            <p:spPr>
              <a:xfrm>
                <a:off x="604837" y="152541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3" name="Freeform 1411"/>
              <p:cNvSpPr/>
              <p:nvPr/>
            </p:nvSpPr>
            <p:spPr>
              <a:xfrm>
                <a:off x="604837" y="167000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4" name="Freeform 1412"/>
              <p:cNvSpPr/>
              <p:nvPr/>
            </p:nvSpPr>
            <p:spPr>
              <a:xfrm>
                <a:off x="604837" y="1944898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5" name="Freeform 1413"/>
              <p:cNvSpPr/>
              <p:nvPr/>
            </p:nvSpPr>
            <p:spPr>
              <a:xfrm>
                <a:off x="604837" y="305876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6" name="Freeform 1414"/>
              <p:cNvSpPr/>
              <p:nvPr/>
            </p:nvSpPr>
            <p:spPr>
              <a:xfrm>
                <a:off x="604837" y="3341603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977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7" name="Freeform 1415"/>
              <p:cNvSpPr/>
              <p:nvPr/>
            </p:nvSpPr>
            <p:spPr>
              <a:xfrm>
                <a:off x="604837" y="319700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8" name="Freeform 1416"/>
              <p:cNvSpPr/>
              <p:nvPr/>
            </p:nvSpPr>
            <p:spPr>
              <a:xfrm>
                <a:off x="484187" y="340675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9" name="Freeform 1417"/>
              <p:cNvSpPr/>
              <p:nvPr/>
            </p:nvSpPr>
            <p:spPr>
              <a:xfrm>
                <a:off x="604837" y="347984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0" name="Freeform 1418"/>
              <p:cNvSpPr/>
              <p:nvPr/>
            </p:nvSpPr>
            <p:spPr>
              <a:xfrm>
                <a:off x="2895600" y="904123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9818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9818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1" name="Freeform 1419"/>
              <p:cNvSpPr/>
              <p:nvPr/>
            </p:nvSpPr>
            <p:spPr>
              <a:xfrm>
                <a:off x="2895600" y="1040775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1782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1782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2" name="Freeform 1420"/>
              <p:cNvSpPr/>
              <p:nvPr/>
            </p:nvSpPr>
            <p:spPr>
              <a:xfrm>
                <a:off x="2895600" y="765883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014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014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3" name="Freeform 1421"/>
              <p:cNvSpPr/>
              <p:nvPr/>
            </p:nvSpPr>
            <p:spPr>
              <a:xfrm>
                <a:off x="2895600" y="1179015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145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145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4" name="Freeform 1422"/>
              <p:cNvSpPr/>
              <p:nvPr/>
            </p:nvSpPr>
            <p:spPr>
              <a:xfrm>
                <a:off x="2895600" y="1323611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9818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9818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5" name="Freeform 1423"/>
              <p:cNvSpPr/>
              <p:nvPr/>
            </p:nvSpPr>
            <p:spPr>
              <a:xfrm>
                <a:off x="2895600" y="1460263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014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014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6" name="Freeform 1424"/>
              <p:cNvSpPr/>
              <p:nvPr/>
            </p:nvSpPr>
            <p:spPr>
              <a:xfrm>
                <a:off x="2895600" y="621287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145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145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7" name="Freeform 1425"/>
              <p:cNvSpPr/>
              <p:nvPr/>
            </p:nvSpPr>
            <p:spPr>
              <a:xfrm>
                <a:off x="2895600" y="484635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145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145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8" name="Freeform 1426"/>
              <p:cNvSpPr/>
              <p:nvPr/>
            </p:nvSpPr>
            <p:spPr>
              <a:xfrm>
                <a:off x="2895600" y="346395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014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014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9" name="Freeform 1427"/>
              <p:cNvSpPr/>
              <p:nvPr/>
            </p:nvSpPr>
            <p:spPr>
              <a:xfrm>
                <a:off x="2895600" y="2154642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014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014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0" name="Freeform 1428"/>
              <p:cNvSpPr/>
              <p:nvPr/>
            </p:nvSpPr>
            <p:spPr>
              <a:xfrm>
                <a:off x="2895600" y="1735154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1782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1782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1" name="Freeform 1429"/>
              <p:cNvSpPr/>
              <p:nvPr/>
            </p:nvSpPr>
            <p:spPr>
              <a:xfrm>
                <a:off x="2895600" y="1881340"/>
                <a:ext cx="112713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0623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0623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2" name="Freeform 1430"/>
              <p:cNvSpPr/>
              <p:nvPr/>
            </p:nvSpPr>
            <p:spPr>
              <a:xfrm>
                <a:off x="2895600" y="2017991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9818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9818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3" name="Freeform 1431"/>
              <p:cNvSpPr/>
              <p:nvPr/>
            </p:nvSpPr>
            <p:spPr>
              <a:xfrm>
                <a:off x="2895600" y="1598503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11455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11455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4" name="Freeform 1432"/>
              <p:cNvSpPr/>
              <p:nvPr/>
            </p:nvSpPr>
            <p:spPr>
              <a:xfrm>
                <a:off x="2895600" y="209744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9818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9818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5" name="Freeform 1433"/>
              <p:cNvSpPr/>
              <p:nvPr/>
            </p:nvSpPr>
            <p:spPr>
              <a:xfrm>
                <a:off x="2895600" y="2712371"/>
                <a:ext cx="112713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3" y="0"/>
                    </a:moveTo>
                    <a:lnTo>
                      <a:pt x="0" y="9818"/>
                    </a:lnTo>
                    <a:lnTo>
                      <a:pt x="4563" y="21600"/>
                    </a:lnTo>
                    <a:lnTo>
                      <a:pt x="17037" y="21600"/>
                    </a:lnTo>
                    <a:lnTo>
                      <a:pt x="21600" y="9818"/>
                    </a:lnTo>
                    <a:lnTo>
                      <a:pt x="17037" y="0"/>
                    </a:lnTo>
                    <a:lnTo>
                      <a:pt x="45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6" name="Freeform 1434"/>
              <p:cNvSpPr/>
              <p:nvPr/>
            </p:nvSpPr>
            <p:spPr>
              <a:xfrm>
                <a:off x="3008312" y="361649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7" name="Freeform 1435"/>
              <p:cNvSpPr/>
              <p:nvPr/>
            </p:nvSpPr>
            <p:spPr>
              <a:xfrm>
                <a:off x="3128962" y="2437479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977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8" name="Freeform 1436"/>
              <p:cNvSpPr/>
              <p:nvPr/>
            </p:nvSpPr>
            <p:spPr>
              <a:xfrm>
                <a:off x="3128962" y="271237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9" name="Freeform 1437"/>
              <p:cNvSpPr/>
              <p:nvPr/>
            </p:nvSpPr>
            <p:spPr>
              <a:xfrm>
                <a:off x="3128962" y="340675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0" name="Freeform 1438"/>
              <p:cNvSpPr/>
              <p:nvPr/>
            </p:nvSpPr>
            <p:spPr>
              <a:xfrm>
                <a:off x="3128962" y="159850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1" name="Freeform 1439"/>
              <p:cNvSpPr/>
              <p:nvPr/>
            </p:nvSpPr>
            <p:spPr>
              <a:xfrm>
                <a:off x="3128962" y="298726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2" name="Freeform 1440"/>
              <p:cNvSpPr/>
              <p:nvPr/>
            </p:nvSpPr>
            <p:spPr>
              <a:xfrm>
                <a:off x="3128962" y="34639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3" name="Freeform 1441"/>
              <p:cNvSpPr/>
              <p:nvPr/>
            </p:nvSpPr>
            <p:spPr>
              <a:xfrm>
                <a:off x="3128962" y="117901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4" name="Freeform 1442"/>
              <p:cNvSpPr/>
              <p:nvPr/>
            </p:nvSpPr>
            <p:spPr>
              <a:xfrm>
                <a:off x="3128962" y="9041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5" name="Freeform 1443"/>
              <p:cNvSpPr/>
              <p:nvPr/>
            </p:nvSpPr>
            <p:spPr>
              <a:xfrm>
                <a:off x="3128962" y="3268510"/>
                <a:ext cx="120651" cy="106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994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994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6" name="Freeform 1444"/>
              <p:cNvSpPr/>
              <p:nvPr/>
            </p:nvSpPr>
            <p:spPr>
              <a:xfrm>
                <a:off x="3128962" y="146026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7" name="Freeform 1445"/>
              <p:cNvSpPr/>
              <p:nvPr/>
            </p:nvSpPr>
            <p:spPr>
              <a:xfrm>
                <a:off x="3128962" y="132361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8" name="Freeform 1446"/>
              <p:cNvSpPr/>
              <p:nvPr/>
            </p:nvSpPr>
            <p:spPr>
              <a:xfrm>
                <a:off x="3128962" y="10407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9" name="Freeform 1447"/>
              <p:cNvSpPr/>
              <p:nvPr/>
            </p:nvSpPr>
            <p:spPr>
              <a:xfrm>
                <a:off x="3128962" y="48463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60" name="Freeform 1448"/>
              <p:cNvSpPr/>
              <p:nvPr/>
            </p:nvSpPr>
            <p:spPr>
              <a:xfrm>
                <a:off x="3128962" y="62128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61" name="Freeform 1449"/>
              <p:cNvSpPr/>
              <p:nvPr/>
            </p:nvSpPr>
            <p:spPr>
              <a:xfrm>
                <a:off x="3128962" y="76588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963" name="Group 1651"/>
            <p:cNvGrpSpPr/>
            <p:nvPr/>
          </p:nvGrpSpPr>
          <p:grpSpPr>
            <a:xfrm>
              <a:off x="5653087" y="209744"/>
              <a:ext cx="2047876" cy="3867553"/>
              <a:chOff x="0" y="0"/>
              <a:chExt cx="2047875" cy="3867552"/>
            </a:xfrm>
          </p:grpSpPr>
          <p:sp>
            <p:nvSpPr>
              <p:cNvPr id="763" name="Freeform 1451"/>
              <p:cNvSpPr/>
              <p:nvPr/>
            </p:nvSpPr>
            <p:spPr>
              <a:xfrm>
                <a:off x="1089025" y="1048719"/>
                <a:ext cx="120650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977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64" name="Freeform 1452"/>
              <p:cNvSpPr/>
              <p:nvPr/>
            </p:nvSpPr>
            <p:spPr>
              <a:xfrm>
                <a:off x="1089025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65" name="Freeform 1453"/>
              <p:cNvSpPr/>
              <p:nvPr/>
            </p:nvSpPr>
            <p:spPr>
              <a:xfrm>
                <a:off x="1089025" y="118696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66" name="Freeform 1454"/>
              <p:cNvSpPr/>
              <p:nvPr/>
            </p:nvSpPr>
            <p:spPr>
              <a:xfrm>
                <a:off x="1089025" y="132361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67" name="Freeform 1455"/>
              <p:cNvSpPr/>
              <p:nvPr/>
            </p:nvSpPr>
            <p:spPr>
              <a:xfrm>
                <a:off x="1089025" y="159850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68" name="Freeform 1456"/>
              <p:cNvSpPr/>
              <p:nvPr/>
            </p:nvSpPr>
            <p:spPr>
              <a:xfrm>
                <a:off x="1089025" y="146185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69" name="Freeform 1457"/>
              <p:cNvSpPr/>
              <p:nvPr/>
            </p:nvSpPr>
            <p:spPr>
              <a:xfrm>
                <a:off x="1089025" y="76747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0" name="Freeform 1458"/>
              <p:cNvSpPr/>
              <p:nvPr/>
            </p:nvSpPr>
            <p:spPr>
              <a:xfrm>
                <a:off x="1089025" y="62923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1" name="Freeform 1459"/>
              <p:cNvSpPr/>
              <p:nvPr/>
            </p:nvSpPr>
            <p:spPr>
              <a:xfrm>
                <a:off x="1089025" y="49258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2" name="Freeform 1460"/>
              <p:cNvSpPr/>
              <p:nvPr/>
            </p:nvSpPr>
            <p:spPr>
              <a:xfrm>
                <a:off x="966787" y="144596"/>
                <a:ext cx="122238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0977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0977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3" name="Freeform 1461"/>
              <p:cNvSpPr/>
              <p:nvPr/>
            </p:nvSpPr>
            <p:spPr>
              <a:xfrm>
                <a:off x="1089025" y="215623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45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4" name="Freeform 1462"/>
              <p:cNvSpPr/>
              <p:nvPr/>
            </p:nvSpPr>
            <p:spPr>
              <a:xfrm>
                <a:off x="1089025" y="188134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5" name="Freeform 1463"/>
              <p:cNvSpPr/>
              <p:nvPr/>
            </p:nvSpPr>
            <p:spPr>
              <a:xfrm>
                <a:off x="1089025" y="201799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6" name="Freeform 1464"/>
              <p:cNvSpPr/>
              <p:nvPr/>
            </p:nvSpPr>
            <p:spPr>
              <a:xfrm>
                <a:off x="1089025" y="174309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0145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7" name="Freeform 1465"/>
              <p:cNvSpPr/>
              <p:nvPr/>
            </p:nvSpPr>
            <p:spPr>
              <a:xfrm>
                <a:off x="966787" y="292211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1782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8" name="Freeform 1466"/>
              <p:cNvSpPr/>
              <p:nvPr/>
            </p:nvSpPr>
            <p:spPr>
              <a:xfrm>
                <a:off x="1089025" y="34639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9" name="Freeform 1467"/>
              <p:cNvSpPr/>
              <p:nvPr/>
            </p:nvSpPr>
            <p:spPr>
              <a:xfrm>
                <a:off x="1322387" y="146185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80" name="Freeform 1468"/>
              <p:cNvSpPr/>
              <p:nvPr/>
            </p:nvSpPr>
            <p:spPr>
              <a:xfrm>
                <a:off x="1322387" y="159850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81" name="Freeform 1469"/>
              <p:cNvSpPr/>
              <p:nvPr/>
            </p:nvSpPr>
            <p:spPr>
              <a:xfrm>
                <a:off x="1322387" y="132361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82" name="Freeform 1470"/>
              <p:cNvSpPr/>
              <p:nvPr/>
            </p:nvSpPr>
            <p:spPr>
              <a:xfrm>
                <a:off x="1322387" y="118696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83" name="Freeform 1471"/>
              <p:cNvSpPr/>
              <p:nvPr/>
            </p:nvSpPr>
            <p:spPr>
              <a:xfrm>
                <a:off x="1322387" y="174309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84" name="Freeform 1472"/>
              <p:cNvSpPr/>
              <p:nvPr/>
            </p:nvSpPr>
            <p:spPr>
              <a:xfrm>
                <a:off x="1322387" y="201799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85" name="Freeform 1473"/>
              <p:cNvSpPr/>
              <p:nvPr/>
            </p:nvSpPr>
            <p:spPr>
              <a:xfrm>
                <a:off x="1322387" y="188134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86" name="Freeform 1474"/>
              <p:cNvSpPr/>
              <p:nvPr/>
            </p:nvSpPr>
            <p:spPr>
              <a:xfrm>
                <a:off x="1322387" y="355293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87" name="Freeform 1475"/>
              <p:cNvSpPr/>
              <p:nvPr/>
            </p:nvSpPr>
            <p:spPr>
              <a:xfrm>
                <a:off x="1322387" y="3414695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977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88" name="Freeform 1476"/>
              <p:cNvSpPr/>
              <p:nvPr/>
            </p:nvSpPr>
            <p:spPr>
              <a:xfrm>
                <a:off x="1322387" y="1048719"/>
                <a:ext cx="120651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977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89" name="Freeform 1477"/>
              <p:cNvSpPr/>
              <p:nvPr/>
            </p:nvSpPr>
            <p:spPr>
              <a:xfrm>
                <a:off x="1322387" y="215623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0" name="Freeform 1478"/>
              <p:cNvSpPr/>
              <p:nvPr/>
            </p:nvSpPr>
            <p:spPr>
              <a:xfrm>
                <a:off x="1322387" y="62923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14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1" name="Freeform 1479"/>
              <p:cNvSpPr/>
              <p:nvPr/>
            </p:nvSpPr>
            <p:spPr>
              <a:xfrm>
                <a:off x="1322387" y="9041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2" name="Freeform 1480"/>
              <p:cNvSpPr/>
              <p:nvPr/>
            </p:nvSpPr>
            <p:spPr>
              <a:xfrm>
                <a:off x="1322387" y="76747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3" name="Freeform 1481"/>
              <p:cNvSpPr/>
              <p:nvPr/>
            </p:nvSpPr>
            <p:spPr>
              <a:xfrm>
                <a:off x="1322387" y="49258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4" name="Freeform 1482"/>
              <p:cNvSpPr/>
              <p:nvPr/>
            </p:nvSpPr>
            <p:spPr>
              <a:xfrm>
                <a:off x="1322387" y="34639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5" name="Freeform 1483"/>
              <p:cNvSpPr/>
              <p:nvPr/>
            </p:nvSpPr>
            <p:spPr>
              <a:xfrm>
                <a:off x="1089025" y="299520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9818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6" name="Freeform 1484"/>
              <p:cNvSpPr/>
              <p:nvPr/>
            </p:nvSpPr>
            <p:spPr>
              <a:xfrm>
                <a:off x="1089025" y="20974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63" y="0"/>
                    </a:moveTo>
                    <a:lnTo>
                      <a:pt x="0" y="11782"/>
                    </a:lnTo>
                    <a:lnTo>
                      <a:pt x="4263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7" name="Freeform 1485"/>
              <p:cNvSpPr/>
              <p:nvPr/>
            </p:nvSpPr>
            <p:spPr>
              <a:xfrm>
                <a:off x="1927225" y="292211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8" name="Freeform 1486"/>
              <p:cNvSpPr/>
              <p:nvPr/>
            </p:nvSpPr>
            <p:spPr>
              <a:xfrm>
                <a:off x="1927225" y="347984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9" name="Freeform 1487"/>
              <p:cNvSpPr/>
              <p:nvPr/>
            </p:nvSpPr>
            <p:spPr>
              <a:xfrm>
                <a:off x="1927225" y="320495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00" name="Freeform 1488"/>
              <p:cNvSpPr/>
              <p:nvPr/>
            </p:nvSpPr>
            <p:spPr>
              <a:xfrm>
                <a:off x="1927225" y="139670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01" name="Freeform 1489"/>
              <p:cNvSpPr/>
              <p:nvPr/>
            </p:nvSpPr>
            <p:spPr>
              <a:xfrm>
                <a:off x="1927225" y="3341603"/>
                <a:ext cx="120650" cy="106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994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994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02" name="Freeform 1490"/>
              <p:cNvSpPr/>
              <p:nvPr/>
            </p:nvSpPr>
            <p:spPr>
              <a:xfrm>
                <a:off x="1927225" y="167159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1455"/>
                    </a:moveTo>
                    <a:lnTo>
                      <a:pt x="15916" y="0"/>
                    </a:lnTo>
                    <a:lnTo>
                      <a:pt x="5684" y="0"/>
                    </a:ln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03" name="Freeform 1491"/>
              <p:cNvSpPr/>
              <p:nvPr/>
            </p:nvSpPr>
            <p:spPr>
              <a:xfrm>
                <a:off x="1927225" y="97721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04" name="Freeform 1492"/>
              <p:cNvSpPr/>
              <p:nvPr/>
            </p:nvSpPr>
            <p:spPr>
              <a:xfrm>
                <a:off x="1927225" y="69437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05" name="Freeform 1493"/>
              <p:cNvSpPr/>
              <p:nvPr/>
            </p:nvSpPr>
            <p:spPr>
              <a:xfrm>
                <a:off x="1927225" y="55772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06" name="Freeform 1494"/>
              <p:cNvSpPr/>
              <p:nvPr/>
            </p:nvSpPr>
            <p:spPr>
              <a:xfrm>
                <a:off x="1927225" y="125210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07" name="Freeform 1495"/>
              <p:cNvSpPr/>
              <p:nvPr/>
            </p:nvSpPr>
            <p:spPr>
              <a:xfrm>
                <a:off x="1927225" y="83897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08" name="Freeform 1496"/>
              <p:cNvSpPr/>
              <p:nvPr/>
            </p:nvSpPr>
            <p:spPr>
              <a:xfrm>
                <a:off x="1806575" y="368958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09" name="Freeform 1497"/>
              <p:cNvSpPr/>
              <p:nvPr/>
            </p:nvSpPr>
            <p:spPr>
              <a:xfrm>
                <a:off x="1927225" y="361649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0" name="Freeform 1498"/>
              <p:cNvSpPr/>
              <p:nvPr/>
            </p:nvSpPr>
            <p:spPr>
              <a:xfrm>
                <a:off x="1806575" y="49258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1" name="Freeform 1499"/>
              <p:cNvSpPr/>
              <p:nvPr/>
            </p:nvSpPr>
            <p:spPr>
              <a:xfrm>
                <a:off x="1806575" y="20974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2" name="Freeform 1500"/>
              <p:cNvSpPr/>
              <p:nvPr/>
            </p:nvSpPr>
            <p:spPr>
              <a:xfrm>
                <a:off x="1806575" y="76747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3" name="Freeform 1501"/>
              <p:cNvSpPr/>
              <p:nvPr/>
            </p:nvSpPr>
            <p:spPr>
              <a:xfrm>
                <a:off x="1806575" y="62923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4" name="Freeform 1502"/>
              <p:cNvSpPr/>
              <p:nvPr/>
            </p:nvSpPr>
            <p:spPr>
              <a:xfrm>
                <a:off x="1806575" y="1048719"/>
                <a:ext cx="120650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5" name="Freeform 1503"/>
              <p:cNvSpPr/>
              <p:nvPr/>
            </p:nvSpPr>
            <p:spPr>
              <a:xfrm>
                <a:off x="1806575" y="132361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6" name="Freeform 1504"/>
              <p:cNvSpPr/>
              <p:nvPr/>
            </p:nvSpPr>
            <p:spPr>
              <a:xfrm>
                <a:off x="1806575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7" name="Freeform 1505"/>
              <p:cNvSpPr/>
              <p:nvPr/>
            </p:nvSpPr>
            <p:spPr>
              <a:xfrm>
                <a:off x="1927225" y="376268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8" name="Freeform 1506"/>
              <p:cNvSpPr/>
              <p:nvPr/>
            </p:nvSpPr>
            <p:spPr>
              <a:xfrm>
                <a:off x="1927225" y="41948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9" name="Freeform 1507"/>
              <p:cNvSpPr/>
              <p:nvPr/>
            </p:nvSpPr>
            <p:spPr>
              <a:xfrm>
                <a:off x="1806575" y="174309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20" name="Freeform 1508"/>
              <p:cNvSpPr/>
              <p:nvPr/>
            </p:nvSpPr>
            <p:spPr>
              <a:xfrm>
                <a:off x="1685925" y="153335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21" name="Freeform 1509"/>
              <p:cNvSpPr/>
              <p:nvPr/>
            </p:nvSpPr>
            <p:spPr>
              <a:xfrm>
                <a:off x="1685925" y="3341603"/>
                <a:ext cx="120650" cy="106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994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994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22" name="Freeform 1510"/>
              <p:cNvSpPr/>
              <p:nvPr/>
            </p:nvSpPr>
            <p:spPr>
              <a:xfrm>
                <a:off x="1685925" y="347984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23" name="Freeform 1511"/>
              <p:cNvSpPr/>
              <p:nvPr/>
            </p:nvSpPr>
            <p:spPr>
              <a:xfrm>
                <a:off x="1563687" y="34639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782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24" name="Freeform 1512"/>
              <p:cNvSpPr/>
              <p:nvPr/>
            </p:nvSpPr>
            <p:spPr>
              <a:xfrm>
                <a:off x="1563687" y="3552936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9818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25" name="Freeform 1513"/>
              <p:cNvSpPr/>
              <p:nvPr/>
            </p:nvSpPr>
            <p:spPr>
              <a:xfrm>
                <a:off x="1563687" y="1186960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9818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26" name="Freeform 1514"/>
              <p:cNvSpPr/>
              <p:nvPr/>
            </p:nvSpPr>
            <p:spPr>
              <a:xfrm>
                <a:off x="1563687" y="132361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14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27" name="Freeform 1515"/>
              <p:cNvSpPr/>
              <p:nvPr/>
            </p:nvSpPr>
            <p:spPr>
              <a:xfrm>
                <a:off x="1563687" y="159850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782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28" name="Freeform 1516"/>
              <p:cNvSpPr/>
              <p:nvPr/>
            </p:nvSpPr>
            <p:spPr>
              <a:xfrm>
                <a:off x="1563687" y="146185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29" name="Freeform 1517"/>
              <p:cNvSpPr/>
              <p:nvPr/>
            </p:nvSpPr>
            <p:spPr>
              <a:xfrm>
                <a:off x="1563687" y="1048719"/>
                <a:ext cx="122238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977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977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30" name="Freeform 1518"/>
              <p:cNvSpPr/>
              <p:nvPr/>
            </p:nvSpPr>
            <p:spPr>
              <a:xfrm>
                <a:off x="1563687" y="492580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9818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31" name="Freeform 1519"/>
              <p:cNvSpPr/>
              <p:nvPr/>
            </p:nvSpPr>
            <p:spPr>
              <a:xfrm>
                <a:off x="1563687" y="327009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32" name="Freeform 1520"/>
              <p:cNvSpPr/>
              <p:nvPr/>
            </p:nvSpPr>
            <p:spPr>
              <a:xfrm>
                <a:off x="1563687" y="76747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45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33" name="Freeform 1521"/>
              <p:cNvSpPr/>
              <p:nvPr/>
            </p:nvSpPr>
            <p:spPr>
              <a:xfrm>
                <a:off x="1563687" y="90412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1782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34" name="Freeform 1522"/>
              <p:cNvSpPr/>
              <p:nvPr/>
            </p:nvSpPr>
            <p:spPr>
              <a:xfrm>
                <a:off x="1443037" y="361649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782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35" name="Freeform 1523"/>
              <p:cNvSpPr/>
              <p:nvPr/>
            </p:nvSpPr>
            <p:spPr>
              <a:xfrm>
                <a:off x="1563687" y="174309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14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36" name="Freeform 1524"/>
              <p:cNvSpPr/>
              <p:nvPr/>
            </p:nvSpPr>
            <p:spPr>
              <a:xfrm>
                <a:off x="1563687" y="3414695"/>
                <a:ext cx="122238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977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977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37" name="Freeform 1525"/>
              <p:cNvSpPr/>
              <p:nvPr/>
            </p:nvSpPr>
            <p:spPr>
              <a:xfrm>
                <a:off x="1443037" y="28283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38" name="Freeform 1526"/>
              <p:cNvSpPr/>
              <p:nvPr/>
            </p:nvSpPr>
            <p:spPr>
              <a:xfrm>
                <a:off x="1563687" y="62923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7112" y="21600"/>
                    </a:lnTo>
                    <a:lnTo>
                      <a:pt x="21600" y="10145"/>
                    </a:lnTo>
                    <a:lnTo>
                      <a:pt x="17112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39" name="Freeform 1527"/>
              <p:cNvSpPr/>
              <p:nvPr/>
            </p:nvSpPr>
            <p:spPr>
              <a:xfrm>
                <a:off x="1685925" y="361649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782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0" name="Freeform 1528"/>
              <p:cNvSpPr/>
              <p:nvPr/>
            </p:nvSpPr>
            <p:spPr>
              <a:xfrm>
                <a:off x="1806575" y="355293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1" name="Freeform 1529"/>
              <p:cNvSpPr/>
              <p:nvPr/>
            </p:nvSpPr>
            <p:spPr>
              <a:xfrm>
                <a:off x="1685925" y="41948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2" name="Freeform 1530"/>
              <p:cNvSpPr/>
              <p:nvPr/>
            </p:nvSpPr>
            <p:spPr>
              <a:xfrm>
                <a:off x="1806575" y="188134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3" name="Freeform 1531"/>
              <p:cNvSpPr/>
              <p:nvPr/>
            </p:nvSpPr>
            <p:spPr>
              <a:xfrm>
                <a:off x="1806575" y="2858556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623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4" name="Freeform 1532"/>
              <p:cNvSpPr/>
              <p:nvPr/>
            </p:nvSpPr>
            <p:spPr>
              <a:xfrm>
                <a:off x="1806575" y="327009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5" name="Freeform 1533"/>
              <p:cNvSpPr/>
              <p:nvPr/>
            </p:nvSpPr>
            <p:spPr>
              <a:xfrm>
                <a:off x="1806575" y="3414695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6" name="Freeform 1534"/>
              <p:cNvSpPr/>
              <p:nvPr/>
            </p:nvSpPr>
            <p:spPr>
              <a:xfrm>
                <a:off x="1806575" y="299520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7" name="Freeform 1535"/>
              <p:cNvSpPr/>
              <p:nvPr/>
            </p:nvSpPr>
            <p:spPr>
              <a:xfrm>
                <a:off x="1685925" y="1954432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623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8" name="Freeform 1536"/>
              <p:cNvSpPr/>
              <p:nvPr/>
            </p:nvSpPr>
            <p:spPr>
              <a:xfrm>
                <a:off x="1685925" y="97721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9" name="Freeform 1537"/>
              <p:cNvSpPr/>
              <p:nvPr/>
            </p:nvSpPr>
            <p:spPr>
              <a:xfrm>
                <a:off x="1685925" y="125210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0" name="Freeform 1538"/>
              <p:cNvSpPr/>
              <p:nvPr/>
            </p:nvSpPr>
            <p:spPr>
              <a:xfrm>
                <a:off x="1685925" y="139670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9818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1" name="Freeform 1539"/>
              <p:cNvSpPr/>
              <p:nvPr/>
            </p:nvSpPr>
            <p:spPr>
              <a:xfrm>
                <a:off x="1685925" y="320495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2" name="Freeform 1540"/>
              <p:cNvSpPr/>
              <p:nvPr/>
            </p:nvSpPr>
            <p:spPr>
              <a:xfrm>
                <a:off x="1685925" y="111386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782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3" name="Freeform 1541"/>
              <p:cNvSpPr/>
              <p:nvPr/>
            </p:nvSpPr>
            <p:spPr>
              <a:xfrm>
                <a:off x="1685925" y="83897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014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4" name="Freeform 1542"/>
              <p:cNvSpPr/>
              <p:nvPr/>
            </p:nvSpPr>
            <p:spPr>
              <a:xfrm>
                <a:off x="1685925" y="55772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5" name="Freeform 1543"/>
              <p:cNvSpPr/>
              <p:nvPr/>
            </p:nvSpPr>
            <p:spPr>
              <a:xfrm>
                <a:off x="1685925" y="69437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632" y="21600"/>
                    </a:lnTo>
                    <a:lnTo>
                      <a:pt x="21600" y="11455"/>
                    </a:lnTo>
                    <a:lnTo>
                      <a:pt x="15632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6" name="Freeform 1544"/>
              <p:cNvSpPr/>
              <p:nvPr/>
            </p:nvSpPr>
            <p:spPr>
              <a:xfrm>
                <a:off x="1806575" y="146185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7" name="Freeform 1545"/>
              <p:cNvSpPr/>
              <p:nvPr/>
            </p:nvSpPr>
            <p:spPr>
              <a:xfrm>
                <a:off x="241300" y="209108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8" name="Freeform 1546"/>
              <p:cNvSpPr/>
              <p:nvPr/>
            </p:nvSpPr>
            <p:spPr>
              <a:xfrm>
                <a:off x="241300" y="41948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9" name="Freeform 1547"/>
              <p:cNvSpPr/>
              <p:nvPr/>
            </p:nvSpPr>
            <p:spPr>
              <a:xfrm>
                <a:off x="241300" y="167159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0" name="Freeform 1548"/>
              <p:cNvSpPr/>
              <p:nvPr/>
            </p:nvSpPr>
            <p:spPr>
              <a:xfrm>
                <a:off x="241300" y="153335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1" name="Freeform 1549"/>
              <p:cNvSpPr/>
              <p:nvPr/>
            </p:nvSpPr>
            <p:spPr>
              <a:xfrm>
                <a:off x="241300" y="139670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2" name="Freeform 1550"/>
              <p:cNvSpPr/>
              <p:nvPr/>
            </p:nvSpPr>
            <p:spPr>
              <a:xfrm>
                <a:off x="241300" y="1954432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623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623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3" name="Freeform 1551"/>
              <p:cNvSpPr/>
              <p:nvPr/>
            </p:nvSpPr>
            <p:spPr>
              <a:xfrm>
                <a:off x="241300" y="69437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4" name="Freeform 1552"/>
              <p:cNvSpPr/>
              <p:nvPr/>
            </p:nvSpPr>
            <p:spPr>
              <a:xfrm>
                <a:off x="241300" y="125210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5" name="Freeform 1553"/>
              <p:cNvSpPr/>
              <p:nvPr/>
            </p:nvSpPr>
            <p:spPr>
              <a:xfrm>
                <a:off x="241300" y="83897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6" name="Freeform 1554"/>
              <p:cNvSpPr/>
              <p:nvPr/>
            </p:nvSpPr>
            <p:spPr>
              <a:xfrm>
                <a:off x="241300" y="55772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7" name="Freeform 1555"/>
              <p:cNvSpPr/>
              <p:nvPr/>
            </p:nvSpPr>
            <p:spPr>
              <a:xfrm>
                <a:off x="241300" y="977216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8" name="Freeform 1556"/>
              <p:cNvSpPr/>
              <p:nvPr/>
            </p:nvSpPr>
            <p:spPr>
              <a:xfrm>
                <a:off x="241300" y="111386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9" name="Freeform 1557"/>
              <p:cNvSpPr/>
              <p:nvPr/>
            </p:nvSpPr>
            <p:spPr>
              <a:xfrm>
                <a:off x="484187" y="1954432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623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623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0" name="Freeform 1558"/>
              <p:cNvSpPr/>
              <p:nvPr/>
            </p:nvSpPr>
            <p:spPr>
              <a:xfrm>
                <a:off x="241300" y="2510572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977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1" name="Freeform 1559"/>
              <p:cNvSpPr/>
              <p:nvPr/>
            </p:nvSpPr>
            <p:spPr>
              <a:xfrm>
                <a:off x="484187" y="209108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2" name="Freeform 1560"/>
              <p:cNvSpPr/>
              <p:nvPr/>
            </p:nvSpPr>
            <p:spPr>
              <a:xfrm>
                <a:off x="361950" y="2300828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3" name="Freeform 1561"/>
              <p:cNvSpPr/>
              <p:nvPr/>
            </p:nvSpPr>
            <p:spPr>
              <a:xfrm>
                <a:off x="361950" y="492580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4" name="Freeform 1562"/>
              <p:cNvSpPr/>
              <p:nvPr/>
            </p:nvSpPr>
            <p:spPr>
              <a:xfrm>
                <a:off x="361950" y="62923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5" name="Freeform 1563"/>
              <p:cNvSpPr/>
              <p:nvPr/>
            </p:nvSpPr>
            <p:spPr>
              <a:xfrm>
                <a:off x="361950" y="159850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6" name="Freeform 1564"/>
              <p:cNvSpPr/>
              <p:nvPr/>
            </p:nvSpPr>
            <p:spPr>
              <a:xfrm>
                <a:off x="361950" y="174309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7" name="Freeform 1565"/>
              <p:cNvSpPr/>
              <p:nvPr/>
            </p:nvSpPr>
            <p:spPr>
              <a:xfrm>
                <a:off x="361950" y="76747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8" name="Freeform 1566"/>
              <p:cNvSpPr/>
              <p:nvPr/>
            </p:nvSpPr>
            <p:spPr>
              <a:xfrm>
                <a:off x="361950" y="201799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9" name="Freeform 1567"/>
              <p:cNvSpPr/>
              <p:nvPr/>
            </p:nvSpPr>
            <p:spPr>
              <a:xfrm>
                <a:off x="361950" y="215623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0" name="Freeform 1568"/>
              <p:cNvSpPr/>
              <p:nvPr/>
            </p:nvSpPr>
            <p:spPr>
              <a:xfrm>
                <a:off x="361950" y="1881340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1" name="Freeform 1569"/>
              <p:cNvSpPr/>
              <p:nvPr/>
            </p:nvSpPr>
            <p:spPr>
              <a:xfrm>
                <a:off x="361950" y="1048719"/>
                <a:ext cx="122238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977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977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2" name="Freeform 1570"/>
              <p:cNvSpPr/>
              <p:nvPr/>
            </p:nvSpPr>
            <p:spPr>
              <a:xfrm>
                <a:off x="361950" y="904123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782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3" name="Freeform 1571"/>
              <p:cNvSpPr/>
              <p:nvPr/>
            </p:nvSpPr>
            <p:spPr>
              <a:xfrm>
                <a:off x="361950" y="1323611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014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4" name="Freeform 1572"/>
              <p:cNvSpPr/>
              <p:nvPr/>
            </p:nvSpPr>
            <p:spPr>
              <a:xfrm>
                <a:off x="361950" y="1186960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9818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5" name="Freeform 1573"/>
              <p:cNvSpPr/>
              <p:nvPr/>
            </p:nvSpPr>
            <p:spPr>
              <a:xfrm>
                <a:off x="361950" y="1461852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91" y="0"/>
                    </a:moveTo>
                    <a:lnTo>
                      <a:pt x="0" y="11455"/>
                    </a:lnTo>
                    <a:lnTo>
                      <a:pt x="5891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5891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6" name="Freeform 1574"/>
              <p:cNvSpPr/>
              <p:nvPr/>
            </p:nvSpPr>
            <p:spPr>
              <a:xfrm>
                <a:off x="120650" y="118696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7" name="Freeform 1575"/>
              <p:cNvSpPr/>
              <p:nvPr/>
            </p:nvSpPr>
            <p:spPr>
              <a:xfrm>
                <a:off x="0" y="2091084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9818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8" name="Freeform 1576"/>
              <p:cNvSpPr/>
              <p:nvPr/>
            </p:nvSpPr>
            <p:spPr>
              <a:xfrm>
                <a:off x="120650" y="201799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9" name="Freeform 1577"/>
              <p:cNvSpPr/>
              <p:nvPr/>
            </p:nvSpPr>
            <p:spPr>
              <a:xfrm>
                <a:off x="0" y="144596"/>
                <a:ext cx="120650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0977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0" name="Freeform 1578"/>
              <p:cNvSpPr/>
              <p:nvPr/>
            </p:nvSpPr>
            <p:spPr>
              <a:xfrm>
                <a:off x="0" y="557728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7337" y="21600"/>
                    </a:lnTo>
                    <a:lnTo>
                      <a:pt x="21600" y="11455"/>
                    </a:lnTo>
                    <a:lnTo>
                      <a:pt x="17337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1" name="Freeform 1579"/>
              <p:cNvSpPr/>
              <p:nvPr/>
            </p:nvSpPr>
            <p:spPr>
              <a:xfrm>
                <a:off x="120650" y="146185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2" name="Freeform 1580"/>
              <p:cNvSpPr/>
              <p:nvPr/>
            </p:nvSpPr>
            <p:spPr>
              <a:xfrm>
                <a:off x="120650" y="188134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3" name="Freeform 1581"/>
              <p:cNvSpPr/>
              <p:nvPr/>
            </p:nvSpPr>
            <p:spPr>
              <a:xfrm>
                <a:off x="120650" y="132361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4" name="Freeform 1582"/>
              <p:cNvSpPr/>
              <p:nvPr/>
            </p:nvSpPr>
            <p:spPr>
              <a:xfrm>
                <a:off x="120650" y="159850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5" name="Freeform 1583"/>
              <p:cNvSpPr/>
              <p:nvPr/>
            </p:nvSpPr>
            <p:spPr>
              <a:xfrm>
                <a:off x="120650" y="1743099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6" name="Freeform 1584"/>
              <p:cNvSpPr/>
              <p:nvPr/>
            </p:nvSpPr>
            <p:spPr>
              <a:xfrm>
                <a:off x="120650" y="1048719"/>
                <a:ext cx="120650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7" name="Freeform 1585"/>
              <p:cNvSpPr/>
              <p:nvPr/>
            </p:nvSpPr>
            <p:spPr>
              <a:xfrm>
                <a:off x="120650" y="2156231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8" name="Freeform 1586"/>
              <p:cNvSpPr/>
              <p:nvPr/>
            </p:nvSpPr>
            <p:spPr>
              <a:xfrm>
                <a:off x="241300" y="236597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9" name="Freeform 1587"/>
              <p:cNvSpPr/>
              <p:nvPr/>
            </p:nvSpPr>
            <p:spPr>
              <a:xfrm>
                <a:off x="120650" y="34639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0" name="Freeform 1588"/>
              <p:cNvSpPr/>
              <p:nvPr/>
            </p:nvSpPr>
            <p:spPr>
              <a:xfrm>
                <a:off x="120650" y="492580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1" name="Freeform 1589"/>
              <p:cNvSpPr/>
              <p:nvPr/>
            </p:nvSpPr>
            <p:spPr>
              <a:xfrm>
                <a:off x="120650" y="62923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2" name="Freeform 1590"/>
              <p:cNvSpPr/>
              <p:nvPr/>
            </p:nvSpPr>
            <p:spPr>
              <a:xfrm>
                <a:off x="120650" y="904123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3" name="Freeform 1591"/>
              <p:cNvSpPr/>
              <p:nvPr/>
            </p:nvSpPr>
            <p:spPr>
              <a:xfrm>
                <a:off x="120650" y="767472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4" name="Freeform 1592"/>
              <p:cNvSpPr/>
              <p:nvPr/>
            </p:nvSpPr>
            <p:spPr>
              <a:xfrm>
                <a:off x="241300" y="2227735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5" name="Freeform 1593"/>
              <p:cNvSpPr/>
              <p:nvPr/>
            </p:nvSpPr>
            <p:spPr>
              <a:xfrm>
                <a:off x="241300" y="1808247"/>
                <a:ext cx="120650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6" name="Freeform 1594"/>
              <p:cNvSpPr/>
              <p:nvPr/>
            </p:nvSpPr>
            <p:spPr>
              <a:xfrm>
                <a:off x="725487" y="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7" name="Freeform 1595"/>
              <p:cNvSpPr/>
              <p:nvPr/>
            </p:nvSpPr>
            <p:spPr>
              <a:xfrm>
                <a:off x="846137" y="271237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8" name="Freeform 1596"/>
              <p:cNvSpPr/>
              <p:nvPr/>
            </p:nvSpPr>
            <p:spPr>
              <a:xfrm>
                <a:off x="846137" y="257571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9" name="Freeform 1597"/>
              <p:cNvSpPr/>
              <p:nvPr/>
            </p:nvSpPr>
            <p:spPr>
              <a:xfrm>
                <a:off x="725487" y="236597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0" name="Freeform 1598"/>
              <p:cNvSpPr/>
              <p:nvPr/>
            </p:nvSpPr>
            <p:spPr>
              <a:xfrm>
                <a:off x="725487" y="28283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1" name="Freeform 1599"/>
              <p:cNvSpPr/>
              <p:nvPr/>
            </p:nvSpPr>
            <p:spPr>
              <a:xfrm>
                <a:off x="846137" y="243747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2" name="Freeform 1600"/>
              <p:cNvSpPr/>
              <p:nvPr/>
            </p:nvSpPr>
            <p:spPr>
              <a:xfrm>
                <a:off x="846137" y="215623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3" name="Freeform 1601"/>
              <p:cNvSpPr/>
              <p:nvPr/>
            </p:nvSpPr>
            <p:spPr>
              <a:xfrm>
                <a:off x="846137" y="49258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4" name="Freeform 1602"/>
              <p:cNvSpPr/>
              <p:nvPr/>
            </p:nvSpPr>
            <p:spPr>
              <a:xfrm>
                <a:off x="846137" y="34639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5" name="Freeform 1603"/>
              <p:cNvSpPr/>
              <p:nvPr/>
            </p:nvSpPr>
            <p:spPr>
              <a:xfrm>
                <a:off x="846137" y="62923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6" name="Freeform 1604"/>
              <p:cNvSpPr/>
              <p:nvPr/>
            </p:nvSpPr>
            <p:spPr>
              <a:xfrm>
                <a:off x="846137" y="2300828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7" name="Freeform 1605"/>
              <p:cNvSpPr/>
              <p:nvPr/>
            </p:nvSpPr>
            <p:spPr>
              <a:xfrm>
                <a:off x="846137" y="159850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8" name="Freeform 1606"/>
              <p:cNvSpPr/>
              <p:nvPr/>
            </p:nvSpPr>
            <p:spPr>
              <a:xfrm>
                <a:off x="846137" y="188134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9" name="Freeform 1607"/>
              <p:cNvSpPr/>
              <p:nvPr/>
            </p:nvSpPr>
            <p:spPr>
              <a:xfrm>
                <a:off x="846137" y="174309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0" name="Freeform 1608"/>
              <p:cNvSpPr/>
              <p:nvPr/>
            </p:nvSpPr>
            <p:spPr>
              <a:xfrm>
                <a:off x="846137" y="201799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1" name="Freeform 1609"/>
              <p:cNvSpPr/>
              <p:nvPr/>
            </p:nvSpPr>
            <p:spPr>
              <a:xfrm>
                <a:off x="846137" y="90412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2" name="Freeform 1610"/>
              <p:cNvSpPr/>
              <p:nvPr/>
            </p:nvSpPr>
            <p:spPr>
              <a:xfrm>
                <a:off x="846137" y="146185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3" name="Freeform 1611"/>
              <p:cNvSpPr/>
              <p:nvPr/>
            </p:nvSpPr>
            <p:spPr>
              <a:xfrm>
                <a:off x="846137" y="1048719"/>
                <a:ext cx="120651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977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4" name="Freeform 1612"/>
              <p:cNvSpPr/>
              <p:nvPr/>
            </p:nvSpPr>
            <p:spPr>
              <a:xfrm>
                <a:off x="846137" y="76747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45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5" name="Freeform 1613"/>
              <p:cNvSpPr/>
              <p:nvPr/>
            </p:nvSpPr>
            <p:spPr>
              <a:xfrm>
                <a:off x="846137" y="118696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9818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6" name="Freeform 1614"/>
              <p:cNvSpPr/>
              <p:nvPr/>
            </p:nvSpPr>
            <p:spPr>
              <a:xfrm>
                <a:off x="846137" y="132361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145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7" name="Freeform 1615"/>
              <p:cNvSpPr/>
              <p:nvPr/>
            </p:nvSpPr>
            <p:spPr>
              <a:xfrm>
                <a:off x="966787" y="694379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1455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8" name="Freeform 1616"/>
              <p:cNvSpPr/>
              <p:nvPr/>
            </p:nvSpPr>
            <p:spPr>
              <a:xfrm>
                <a:off x="966787" y="1671596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1455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9" name="Freeform 1617"/>
              <p:cNvSpPr/>
              <p:nvPr/>
            </p:nvSpPr>
            <p:spPr>
              <a:xfrm>
                <a:off x="966787" y="2510572"/>
                <a:ext cx="122238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0977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0977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0" name="Freeform 1618"/>
              <p:cNvSpPr/>
              <p:nvPr/>
            </p:nvSpPr>
            <p:spPr>
              <a:xfrm>
                <a:off x="846137" y="20974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1782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1" name="Freeform 1619"/>
              <p:cNvSpPr/>
              <p:nvPr/>
            </p:nvSpPr>
            <p:spPr>
              <a:xfrm>
                <a:off x="966787" y="236597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1455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2" name="Freeform 1620"/>
              <p:cNvSpPr/>
              <p:nvPr/>
            </p:nvSpPr>
            <p:spPr>
              <a:xfrm>
                <a:off x="966787" y="180824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1782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3" name="Freeform 1621"/>
              <p:cNvSpPr/>
              <p:nvPr/>
            </p:nvSpPr>
            <p:spPr>
              <a:xfrm>
                <a:off x="966787" y="1954432"/>
                <a:ext cx="122238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0623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0623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4" name="Freeform 1622"/>
              <p:cNvSpPr/>
              <p:nvPr/>
            </p:nvSpPr>
            <p:spPr>
              <a:xfrm>
                <a:off x="966787" y="222773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0145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5" name="Freeform 1623"/>
              <p:cNvSpPr/>
              <p:nvPr/>
            </p:nvSpPr>
            <p:spPr>
              <a:xfrm>
                <a:off x="966787" y="2091084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9818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6" name="Freeform 1624"/>
              <p:cNvSpPr/>
              <p:nvPr/>
            </p:nvSpPr>
            <p:spPr>
              <a:xfrm>
                <a:off x="846137" y="2858556"/>
                <a:ext cx="120651" cy="9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968" y="0"/>
                    </a:moveTo>
                    <a:lnTo>
                      <a:pt x="0" y="10623"/>
                    </a:lnTo>
                    <a:lnTo>
                      <a:pt x="5968" y="21600"/>
                    </a:lnTo>
                    <a:lnTo>
                      <a:pt x="15916" y="21600"/>
                    </a:lnTo>
                    <a:lnTo>
                      <a:pt x="21600" y="10623"/>
                    </a:lnTo>
                    <a:lnTo>
                      <a:pt x="15916" y="0"/>
                    </a:lnTo>
                    <a:lnTo>
                      <a:pt x="596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7" name="Freeform 1625"/>
              <p:cNvSpPr/>
              <p:nvPr/>
            </p:nvSpPr>
            <p:spPr>
              <a:xfrm>
                <a:off x="966787" y="1113867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1782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1782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8" name="Freeform 1626"/>
              <p:cNvSpPr/>
              <p:nvPr/>
            </p:nvSpPr>
            <p:spPr>
              <a:xfrm>
                <a:off x="966787" y="977216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9818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9" name="Freeform 1627"/>
              <p:cNvSpPr/>
              <p:nvPr/>
            </p:nvSpPr>
            <p:spPr>
              <a:xfrm>
                <a:off x="966787" y="1252108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1455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0" name="Freeform 1628"/>
              <p:cNvSpPr/>
              <p:nvPr/>
            </p:nvSpPr>
            <p:spPr>
              <a:xfrm>
                <a:off x="966787" y="1396704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9818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1" name="Freeform 1629"/>
              <p:cNvSpPr/>
              <p:nvPr/>
            </p:nvSpPr>
            <p:spPr>
              <a:xfrm>
                <a:off x="966787" y="838976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0145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2" name="Freeform 1630"/>
              <p:cNvSpPr/>
              <p:nvPr/>
            </p:nvSpPr>
            <p:spPr>
              <a:xfrm>
                <a:off x="966787" y="282836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9818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9818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3" name="Freeform 1631"/>
              <p:cNvSpPr/>
              <p:nvPr/>
            </p:nvSpPr>
            <p:spPr>
              <a:xfrm>
                <a:off x="966787" y="1533355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0145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4" name="Freeform 1632"/>
              <p:cNvSpPr/>
              <p:nvPr/>
            </p:nvSpPr>
            <p:spPr>
              <a:xfrm>
                <a:off x="966787" y="419488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0145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0145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5" name="Freeform 1633"/>
              <p:cNvSpPr/>
              <p:nvPr/>
            </p:nvSpPr>
            <p:spPr>
              <a:xfrm>
                <a:off x="966787" y="557728"/>
                <a:ext cx="122238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488" y="0"/>
                    </a:moveTo>
                    <a:lnTo>
                      <a:pt x="0" y="11455"/>
                    </a:lnTo>
                    <a:lnTo>
                      <a:pt x="4488" y="21600"/>
                    </a:lnTo>
                    <a:lnTo>
                      <a:pt x="15709" y="21600"/>
                    </a:lnTo>
                    <a:lnTo>
                      <a:pt x="21600" y="11455"/>
                    </a:lnTo>
                    <a:lnTo>
                      <a:pt x="15709" y="0"/>
                    </a:lnTo>
                    <a:lnTo>
                      <a:pt x="4488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6" name="Freeform 1634"/>
              <p:cNvSpPr/>
              <p:nvPr/>
            </p:nvSpPr>
            <p:spPr>
              <a:xfrm>
                <a:off x="484187" y="180824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7" name="Freeform 1635"/>
              <p:cNvSpPr/>
              <p:nvPr/>
            </p:nvSpPr>
            <p:spPr>
              <a:xfrm>
                <a:off x="604837" y="188134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8" name="Freeform 1636"/>
              <p:cNvSpPr/>
              <p:nvPr/>
            </p:nvSpPr>
            <p:spPr>
              <a:xfrm>
                <a:off x="604837" y="201799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9" name="Freeform 1637"/>
              <p:cNvSpPr/>
              <p:nvPr/>
            </p:nvSpPr>
            <p:spPr>
              <a:xfrm>
                <a:off x="604837" y="1743099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0" name="Freeform 1638"/>
              <p:cNvSpPr/>
              <p:nvPr/>
            </p:nvSpPr>
            <p:spPr>
              <a:xfrm>
                <a:off x="604837" y="1323611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1" name="Freeform 1639"/>
              <p:cNvSpPr/>
              <p:nvPr/>
            </p:nvSpPr>
            <p:spPr>
              <a:xfrm>
                <a:off x="604837" y="1186960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2" name="Freeform 1640"/>
              <p:cNvSpPr/>
              <p:nvPr/>
            </p:nvSpPr>
            <p:spPr>
              <a:xfrm>
                <a:off x="604837" y="1048719"/>
                <a:ext cx="120651" cy="96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977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977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3" name="Freeform 1641"/>
              <p:cNvSpPr/>
              <p:nvPr/>
            </p:nvSpPr>
            <p:spPr>
              <a:xfrm>
                <a:off x="604837" y="1598503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4" name="Freeform 1642"/>
              <p:cNvSpPr/>
              <p:nvPr/>
            </p:nvSpPr>
            <p:spPr>
              <a:xfrm>
                <a:off x="604837" y="1461852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5" name="Freeform 1643"/>
              <p:cNvSpPr/>
              <p:nvPr/>
            </p:nvSpPr>
            <p:spPr>
              <a:xfrm>
                <a:off x="484187" y="28283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6" name="Freeform 1644"/>
              <p:cNvSpPr/>
              <p:nvPr/>
            </p:nvSpPr>
            <p:spPr>
              <a:xfrm>
                <a:off x="484187" y="222773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7" name="Freeform 1645"/>
              <p:cNvSpPr/>
              <p:nvPr/>
            </p:nvSpPr>
            <p:spPr>
              <a:xfrm>
                <a:off x="484187" y="167159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8" name="Freeform 1646"/>
              <p:cNvSpPr/>
              <p:nvPr/>
            </p:nvSpPr>
            <p:spPr>
              <a:xfrm>
                <a:off x="484187" y="1396704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59" name="Freeform 1647"/>
              <p:cNvSpPr/>
              <p:nvPr/>
            </p:nvSpPr>
            <p:spPr>
              <a:xfrm>
                <a:off x="484187" y="1252108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45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45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60" name="Freeform 1648"/>
              <p:cNvSpPr/>
              <p:nvPr/>
            </p:nvSpPr>
            <p:spPr>
              <a:xfrm>
                <a:off x="484187" y="1533355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0145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0145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61" name="Freeform 1649"/>
              <p:cNvSpPr/>
              <p:nvPr/>
            </p:nvSpPr>
            <p:spPr>
              <a:xfrm>
                <a:off x="484187" y="1113867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11782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11782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62" name="Freeform 1650"/>
              <p:cNvSpPr/>
              <p:nvPr/>
            </p:nvSpPr>
            <p:spPr>
              <a:xfrm>
                <a:off x="484187" y="977216"/>
                <a:ext cx="120651" cy="104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684" y="0"/>
                    </a:moveTo>
                    <a:lnTo>
                      <a:pt x="0" y="9818"/>
                    </a:lnTo>
                    <a:lnTo>
                      <a:pt x="5684" y="21600"/>
                    </a:lnTo>
                    <a:lnTo>
                      <a:pt x="15916" y="21600"/>
                    </a:lnTo>
                    <a:lnTo>
                      <a:pt x="21600" y="9818"/>
                    </a:lnTo>
                    <a:lnTo>
                      <a:pt x="15916" y="0"/>
                    </a:lnTo>
                    <a:lnTo>
                      <a:pt x="5684" y="0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964" name="Freeform 1652"/>
            <p:cNvSpPr/>
            <p:nvPr/>
          </p:nvSpPr>
          <p:spPr>
            <a:xfrm>
              <a:off x="6137275" y="767472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45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45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5" name="Freeform 1653"/>
            <p:cNvSpPr/>
            <p:nvPr/>
          </p:nvSpPr>
          <p:spPr>
            <a:xfrm>
              <a:off x="6137275" y="629232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014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014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6" name="Freeform 1654"/>
            <p:cNvSpPr/>
            <p:nvPr/>
          </p:nvSpPr>
          <p:spPr>
            <a:xfrm>
              <a:off x="6137275" y="1048720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014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014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7" name="Freeform 1655"/>
            <p:cNvSpPr/>
            <p:nvPr/>
          </p:nvSpPr>
          <p:spPr>
            <a:xfrm>
              <a:off x="6137275" y="904123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45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45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8" name="Freeform 1656"/>
            <p:cNvSpPr/>
            <p:nvPr/>
          </p:nvSpPr>
          <p:spPr>
            <a:xfrm>
              <a:off x="6257925" y="1113867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782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782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9" name="Freeform 1657"/>
            <p:cNvSpPr/>
            <p:nvPr/>
          </p:nvSpPr>
          <p:spPr>
            <a:xfrm>
              <a:off x="6378575" y="1461852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45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45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0" name="Freeform 1658"/>
            <p:cNvSpPr/>
            <p:nvPr/>
          </p:nvSpPr>
          <p:spPr>
            <a:xfrm>
              <a:off x="6378575" y="904123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45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45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1" name="Freeform 1659"/>
            <p:cNvSpPr/>
            <p:nvPr/>
          </p:nvSpPr>
          <p:spPr>
            <a:xfrm>
              <a:off x="6378575" y="1048720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014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014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2" name="Freeform 1660"/>
            <p:cNvSpPr/>
            <p:nvPr/>
          </p:nvSpPr>
          <p:spPr>
            <a:xfrm>
              <a:off x="6378575" y="1186960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9818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9818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3" name="Freeform 1661"/>
            <p:cNvSpPr/>
            <p:nvPr/>
          </p:nvSpPr>
          <p:spPr>
            <a:xfrm>
              <a:off x="6378575" y="1606448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9818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9818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4" name="Freeform 1662"/>
            <p:cNvSpPr/>
            <p:nvPr/>
          </p:nvSpPr>
          <p:spPr>
            <a:xfrm>
              <a:off x="6378575" y="1323611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782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782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5" name="Freeform 1663"/>
            <p:cNvSpPr/>
            <p:nvPr/>
          </p:nvSpPr>
          <p:spPr>
            <a:xfrm>
              <a:off x="6378575" y="767472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45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45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6" name="Freeform 1664"/>
            <p:cNvSpPr/>
            <p:nvPr/>
          </p:nvSpPr>
          <p:spPr>
            <a:xfrm>
              <a:off x="6378575" y="629232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014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014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7" name="Freeform 1665"/>
            <p:cNvSpPr/>
            <p:nvPr/>
          </p:nvSpPr>
          <p:spPr>
            <a:xfrm>
              <a:off x="6257925" y="2365975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45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45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8" name="Freeform 1666"/>
            <p:cNvSpPr/>
            <p:nvPr/>
          </p:nvSpPr>
          <p:spPr>
            <a:xfrm>
              <a:off x="6257925" y="419488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782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782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9" name="Freeform 1667"/>
            <p:cNvSpPr/>
            <p:nvPr/>
          </p:nvSpPr>
          <p:spPr>
            <a:xfrm>
              <a:off x="6378575" y="2164176"/>
              <a:ext cx="120650" cy="9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0623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0623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0" name="Freeform 1668"/>
            <p:cNvSpPr/>
            <p:nvPr/>
          </p:nvSpPr>
          <p:spPr>
            <a:xfrm>
              <a:off x="6378575" y="1881340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45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45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1" name="Freeform 1669"/>
            <p:cNvSpPr/>
            <p:nvPr/>
          </p:nvSpPr>
          <p:spPr>
            <a:xfrm>
              <a:off x="6378575" y="2437479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014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014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2" name="Freeform 1670"/>
            <p:cNvSpPr/>
            <p:nvPr/>
          </p:nvSpPr>
          <p:spPr>
            <a:xfrm>
              <a:off x="6378575" y="2017991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782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782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3" name="Freeform 1671"/>
            <p:cNvSpPr/>
            <p:nvPr/>
          </p:nvSpPr>
          <p:spPr>
            <a:xfrm>
              <a:off x="6378575" y="2300828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9818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9818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4" name="Freeform 1672"/>
            <p:cNvSpPr/>
            <p:nvPr/>
          </p:nvSpPr>
          <p:spPr>
            <a:xfrm>
              <a:off x="6378575" y="1743099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014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014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5" name="Freeform 1673"/>
            <p:cNvSpPr/>
            <p:nvPr/>
          </p:nvSpPr>
          <p:spPr>
            <a:xfrm>
              <a:off x="6257925" y="977216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45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45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6" name="Freeform 1674"/>
            <p:cNvSpPr/>
            <p:nvPr/>
          </p:nvSpPr>
          <p:spPr>
            <a:xfrm>
              <a:off x="6257925" y="556139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782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782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7" name="Freeform 1675"/>
            <p:cNvSpPr/>
            <p:nvPr/>
          </p:nvSpPr>
          <p:spPr>
            <a:xfrm>
              <a:off x="6257925" y="702324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9818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9818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8" name="Freeform 1676"/>
            <p:cNvSpPr/>
            <p:nvPr/>
          </p:nvSpPr>
          <p:spPr>
            <a:xfrm>
              <a:off x="6257925" y="838976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014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014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9" name="Freeform 1677"/>
            <p:cNvSpPr/>
            <p:nvPr/>
          </p:nvSpPr>
          <p:spPr>
            <a:xfrm>
              <a:off x="1322387" y="767472"/>
              <a:ext cx="120651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45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45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0" name="Freeform 1678"/>
            <p:cNvSpPr/>
            <p:nvPr/>
          </p:nvSpPr>
          <p:spPr>
            <a:xfrm>
              <a:off x="1322387" y="492580"/>
              <a:ext cx="120651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9818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9818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1" name="Freeform 1679"/>
            <p:cNvSpPr/>
            <p:nvPr/>
          </p:nvSpPr>
          <p:spPr>
            <a:xfrm>
              <a:off x="1927225" y="144596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63" y="0"/>
                  </a:moveTo>
                  <a:lnTo>
                    <a:pt x="0" y="10145"/>
                  </a:lnTo>
                  <a:lnTo>
                    <a:pt x="4263" y="21600"/>
                  </a:lnTo>
                  <a:lnTo>
                    <a:pt x="15916" y="21600"/>
                  </a:lnTo>
                  <a:lnTo>
                    <a:pt x="21600" y="10145"/>
                  </a:lnTo>
                  <a:lnTo>
                    <a:pt x="15916" y="0"/>
                  </a:lnTo>
                  <a:lnTo>
                    <a:pt x="4263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2" name="Freeform 1680"/>
            <p:cNvSpPr/>
            <p:nvPr/>
          </p:nvSpPr>
          <p:spPr>
            <a:xfrm>
              <a:off x="1806575" y="629232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21600"/>
                  </a:moveTo>
                  <a:lnTo>
                    <a:pt x="15916" y="21600"/>
                  </a:lnTo>
                  <a:lnTo>
                    <a:pt x="21600" y="10145"/>
                  </a:lnTo>
                  <a:lnTo>
                    <a:pt x="15916" y="0"/>
                  </a:lnTo>
                  <a:lnTo>
                    <a:pt x="5684" y="0"/>
                  </a:lnTo>
                  <a:lnTo>
                    <a:pt x="0" y="10145"/>
                  </a:lnTo>
                  <a:lnTo>
                    <a:pt x="5684" y="2160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3" name="Freeform 1681"/>
            <p:cNvSpPr/>
            <p:nvPr/>
          </p:nvSpPr>
          <p:spPr>
            <a:xfrm>
              <a:off x="2168525" y="282836"/>
              <a:ext cx="11430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00" y="0"/>
                  </a:moveTo>
                  <a:lnTo>
                    <a:pt x="0" y="9818"/>
                  </a:lnTo>
                  <a:lnTo>
                    <a:pt x="4800" y="21600"/>
                  </a:lnTo>
                  <a:lnTo>
                    <a:pt x="16800" y="21600"/>
                  </a:lnTo>
                  <a:lnTo>
                    <a:pt x="21600" y="9818"/>
                  </a:lnTo>
                  <a:lnTo>
                    <a:pt x="16800" y="0"/>
                  </a:lnTo>
                  <a:lnTo>
                    <a:pt x="4800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4" name="Freeform 1682"/>
            <p:cNvSpPr/>
            <p:nvPr/>
          </p:nvSpPr>
          <p:spPr>
            <a:xfrm>
              <a:off x="1443037" y="556139"/>
              <a:ext cx="120651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68" y="21600"/>
                  </a:moveTo>
                  <a:lnTo>
                    <a:pt x="15916" y="21600"/>
                  </a:lnTo>
                  <a:lnTo>
                    <a:pt x="21600" y="11782"/>
                  </a:lnTo>
                  <a:lnTo>
                    <a:pt x="15916" y="0"/>
                  </a:lnTo>
                  <a:lnTo>
                    <a:pt x="5968" y="0"/>
                  </a:lnTo>
                  <a:lnTo>
                    <a:pt x="0" y="11782"/>
                  </a:lnTo>
                  <a:lnTo>
                    <a:pt x="5968" y="2160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5" name="Freeform 1683"/>
            <p:cNvSpPr/>
            <p:nvPr/>
          </p:nvSpPr>
          <p:spPr>
            <a:xfrm>
              <a:off x="1806575" y="73092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21600"/>
                  </a:moveTo>
                  <a:lnTo>
                    <a:pt x="15916" y="21600"/>
                  </a:lnTo>
                  <a:lnTo>
                    <a:pt x="21600" y="11455"/>
                  </a:lnTo>
                  <a:lnTo>
                    <a:pt x="15916" y="0"/>
                  </a:lnTo>
                  <a:lnTo>
                    <a:pt x="5684" y="0"/>
                  </a:lnTo>
                  <a:lnTo>
                    <a:pt x="0" y="11455"/>
                  </a:lnTo>
                  <a:lnTo>
                    <a:pt x="5684" y="2160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6" name="Freeform 1684"/>
            <p:cNvSpPr/>
            <p:nvPr/>
          </p:nvSpPr>
          <p:spPr>
            <a:xfrm>
              <a:off x="1685925" y="556139"/>
              <a:ext cx="120650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1782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1782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7" name="Freeform 1685"/>
            <p:cNvSpPr/>
            <p:nvPr/>
          </p:nvSpPr>
          <p:spPr>
            <a:xfrm>
              <a:off x="1081087" y="629232"/>
              <a:ext cx="120651" cy="10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0145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0145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8" name="Freeform 1686"/>
            <p:cNvSpPr/>
            <p:nvPr/>
          </p:nvSpPr>
          <p:spPr>
            <a:xfrm>
              <a:off x="4451350" y="354340"/>
              <a:ext cx="120650" cy="9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4" y="0"/>
                  </a:moveTo>
                  <a:lnTo>
                    <a:pt x="0" y="10977"/>
                  </a:lnTo>
                  <a:lnTo>
                    <a:pt x="5684" y="21600"/>
                  </a:lnTo>
                  <a:lnTo>
                    <a:pt x="15916" y="21600"/>
                  </a:lnTo>
                  <a:lnTo>
                    <a:pt x="21600" y="10977"/>
                  </a:lnTo>
                  <a:lnTo>
                    <a:pt x="15916" y="0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00" name="Text Placeholder 4"/>
          <p:cNvSpPr/>
          <p:nvPr>
            <p:ph type="body" sz="quarter" idx="13"/>
          </p:nvPr>
        </p:nvSpPr>
        <p:spPr>
          <a:xfrm>
            <a:off x="718820" y="3177335"/>
            <a:ext cx="5186680" cy="9603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7B3FF"/>
                </a:solidFill>
              </a:defRPr>
            </a:lvl1pPr>
          </a:lstStyle>
          <a:p>
            <a:pPr/>
            <a:r>
              <a:t>Subtitle goes here in sentence case</a:t>
            </a:r>
          </a:p>
        </p:txBody>
      </p:sp>
      <p:sp>
        <p:nvSpPr>
          <p:cNvPr id="1001" name="Text Placeholder 2"/>
          <p:cNvSpPr txBox="1"/>
          <p:nvPr>
            <p:ph type="body" sz="half" idx="14"/>
          </p:nvPr>
        </p:nvSpPr>
        <p:spPr>
          <a:xfrm>
            <a:off x="718819" y="739823"/>
            <a:ext cx="5742942" cy="232164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Transition Slide Title Goes Here and Can Be a Few Lines Long</a:t>
            </a:r>
          </a:p>
        </p:txBody>
      </p:sp>
      <p:pic>
        <p:nvPicPr>
          <p:cNvPr id="1002" name="elastic_outline_white.png" descr="elastic_outline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1226" y="4818255"/>
            <a:ext cx="785050" cy="269552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ransiti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010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1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3" name="Google Shape;6000;p157"/>
          <p:cNvSpPr/>
          <p:nvPr/>
        </p:nvSpPr>
        <p:spPr>
          <a:xfrm>
            <a:off x="0" y="0"/>
            <a:ext cx="9144000" cy="515698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014" name="Google Shape;6001;p157" descr="Google Shape;6001;p157"/>
          <p:cNvPicPr>
            <a:picLocks noChangeAspect="1"/>
          </p:cNvPicPr>
          <p:nvPr/>
        </p:nvPicPr>
        <p:blipFill>
          <a:blip r:embed="rId4">
            <a:extLst/>
          </a:blip>
          <a:srcRect l="3461" t="0" r="3462" b="0"/>
          <a:stretch>
            <a:fillRect/>
          </a:stretch>
        </p:blipFill>
        <p:spPr>
          <a:xfrm>
            <a:off x="0" y="8820"/>
            <a:ext cx="9144000" cy="5141721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Title 1"/>
          <p:cNvSpPr txBox="1"/>
          <p:nvPr>
            <p:ph type="body" sz="half" idx="13"/>
          </p:nvPr>
        </p:nvSpPr>
        <p:spPr>
          <a:xfrm>
            <a:off x="647700" y="1414112"/>
            <a:ext cx="7848600" cy="2320039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 sz="3600">
                <a:solidFill>
                  <a:srgbClr val="FFFFFF"/>
                </a:solidFill>
              </a:defRPr>
            </a:pPr>
            <a:r>
              <a:t>Transition Slide Title </a:t>
            </a:r>
            <a:br/>
            <a:r>
              <a:t>Short and Sweet</a:t>
            </a:r>
          </a:p>
        </p:txBody>
      </p:sp>
      <p:pic>
        <p:nvPicPr>
          <p:cNvPr id="1016" name="elastic_outline_white.png" descr="elastic_outline_wh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51226" y="4818255"/>
            <a:ext cx="785050" cy="269552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024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5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27" name="Rectangle 16"/>
          <p:cNvSpPr/>
          <p:nvPr/>
        </p:nvSpPr>
        <p:spPr>
          <a:xfrm>
            <a:off x="3175" y="0"/>
            <a:ext cx="4570414" cy="514826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8" name="Rectangle 4"/>
          <p:cNvSpPr/>
          <p:nvPr/>
        </p:nvSpPr>
        <p:spPr>
          <a:xfrm>
            <a:off x="4573587" y="0"/>
            <a:ext cx="4570413" cy="514826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9" name="Title Text"/>
          <p:cNvSpPr txBox="1"/>
          <p:nvPr>
            <p:ph type="title"/>
          </p:nvPr>
        </p:nvSpPr>
        <p:spPr>
          <a:xfrm>
            <a:off x="5234940" y="785586"/>
            <a:ext cx="3451860" cy="3573278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30" name="Picture Placeholder 2"/>
          <p:cNvSpPr/>
          <p:nvPr>
            <p:ph type="pic" sz="half" idx="13"/>
          </p:nvPr>
        </p:nvSpPr>
        <p:spPr>
          <a:xfrm>
            <a:off x="458787" y="747169"/>
            <a:ext cx="3634742" cy="36571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32" name="elastic_outline_white.png" descr="elastic_outline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1226" y="4818255"/>
            <a:ext cx="785050" cy="269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0" name="Picture Placeholder 2"/>
          <p:cNvSpPr/>
          <p:nvPr>
            <p:ph type="pic" idx="13"/>
          </p:nvPr>
        </p:nvSpPr>
        <p:spPr>
          <a:xfrm>
            <a:off x="4570412" y="0"/>
            <a:ext cx="4573588" cy="51482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41" name="Text Placeholder 4"/>
          <p:cNvSpPr txBox="1"/>
          <p:nvPr>
            <p:ph type="body" sz="half" idx="14"/>
          </p:nvPr>
        </p:nvSpPr>
        <p:spPr>
          <a:xfrm>
            <a:off x="485035" y="625416"/>
            <a:ext cx="3588069" cy="3777514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You can use this area for a text treatment that supports your chosen imagery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9" name="Picture Placeholder 2"/>
          <p:cNvSpPr/>
          <p:nvPr>
            <p:ph type="pic" idx="13"/>
          </p:nvPr>
        </p:nvSpPr>
        <p:spPr>
          <a:xfrm>
            <a:off x="4570412" y="0"/>
            <a:ext cx="4573588" cy="51482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50" name="Text Placeholder 5"/>
          <p:cNvSpPr/>
          <p:nvPr>
            <p:ph type="body" sz="quarter" idx="14"/>
          </p:nvPr>
        </p:nvSpPr>
        <p:spPr>
          <a:xfrm>
            <a:off x="443048" y="1093593"/>
            <a:ext cx="3948911" cy="514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Subtitle goes here</a:t>
            </a:r>
          </a:p>
        </p:txBody>
      </p:sp>
      <p:sp>
        <p:nvSpPr>
          <p:cNvPr id="1051" name="Content Placeholder 1"/>
          <p:cNvSpPr txBox="1"/>
          <p:nvPr>
            <p:ph type="body" sz="half" idx="15"/>
          </p:nvPr>
        </p:nvSpPr>
        <p:spPr>
          <a:xfrm>
            <a:off x="448550" y="1559653"/>
            <a:ext cx="3361451" cy="330993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600"/>
            </a:pPr>
            <a:r>
              <a:t>Bullet one goes here in sentence case and no period </a:t>
            </a:r>
          </a:p>
          <a:p>
            <a:pPr>
              <a:defRPr sz="1600"/>
            </a:pPr>
            <a:r>
              <a:t>Bullets should be kept short and sweet; stay focused</a:t>
            </a:r>
          </a:p>
          <a:p>
            <a:pPr>
              <a:defRPr sz="1600"/>
            </a:pPr>
            <a:r>
              <a:t>Use bullets to help break up content that you need to have on the screen</a:t>
            </a:r>
          </a:p>
        </p:txBody>
      </p:sp>
      <p:sp>
        <p:nvSpPr>
          <p:cNvPr id="1052" name="Title Text"/>
          <p:cNvSpPr txBox="1"/>
          <p:nvPr>
            <p:ph type="title"/>
          </p:nvPr>
        </p:nvSpPr>
        <p:spPr>
          <a:xfrm>
            <a:off x="457200" y="58407"/>
            <a:ext cx="3948911" cy="1004822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with Ca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0" name="Text Placeholder 5"/>
          <p:cNvSpPr/>
          <p:nvPr>
            <p:ph type="body" sz="quarter" idx="13"/>
          </p:nvPr>
        </p:nvSpPr>
        <p:spPr>
          <a:xfrm>
            <a:off x="443048" y="1093593"/>
            <a:ext cx="3948911" cy="514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Subtitle goes here</a:t>
            </a:r>
          </a:p>
        </p:txBody>
      </p:sp>
      <p:sp>
        <p:nvSpPr>
          <p:cNvPr id="1061" name="Body Level One…"/>
          <p:cNvSpPr txBox="1"/>
          <p:nvPr>
            <p:ph type="body" sz="half" idx="1"/>
          </p:nvPr>
        </p:nvSpPr>
        <p:spPr>
          <a:xfrm>
            <a:off x="443048" y="1585171"/>
            <a:ext cx="3765888" cy="319563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b="1" sz="16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</a:lvl2pPr>
            <a:lvl3pPr marL="120315" indent="-120315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lvl3pPr>
            <a:lvl4pPr marL="348915" indent="-120315">
              <a:lnSpc>
                <a:spcPct val="100000"/>
              </a:lnSpc>
              <a:spcBef>
                <a:spcPts val="600"/>
              </a:spcBef>
              <a:buClrTx/>
              <a:buFontTx/>
              <a:buChar char="-"/>
            </a:lvl4pPr>
            <a:lvl5pPr marL="348915" indent="-120315">
              <a:lnSpc>
                <a:spcPct val="100000"/>
              </a:lnSpc>
              <a:spcBef>
                <a:spcPts val="600"/>
              </a:spcBef>
              <a:buClrTx/>
              <a:buFontTx/>
              <a:buChar char="-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2" name="Title Text"/>
          <p:cNvSpPr txBox="1"/>
          <p:nvPr>
            <p:ph type="title"/>
          </p:nvPr>
        </p:nvSpPr>
        <p:spPr>
          <a:xfrm>
            <a:off x="457200" y="58407"/>
            <a:ext cx="3920607" cy="1004822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pPr/>
            <a:r>
              <a:t>Title Text</a:t>
            </a:r>
          </a:p>
        </p:txBody>
      </p:sp>
      <p:sp>
        <p:nvSpPr>
          <p:cNvPr id="1063" name="Google Shape;6023;p160"/>
          <p:cNvSpPr/>
          <p:nvPr/>
        </p:nvSpPr>
        <p:spPr>
          <a:xfrm>
            <a:off x="4572000" y="2380"/>
            <a:ext cx="4572000" cy="51546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4" name="Picture Placeholder 2"/>
          <p:cNvSpPr/>
          <p:nvPr>
            <p:ph type="pic" idx="14"/>
          </p:nvPr>
        </p:nvSpPr>
        <p:spPr>
          <a:xfrm>
            <a:off x="4570412" y="0"/>
            <a:ext cx="4573588" cy="51482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49"/>
          <p:cNvSpPr txBox="1"/>
          <p:nvPr>
            <p:ph type="body" sz="quarter" idx="13"/>
          </p:nvPr>
        </p:nvSpPr>
        <p:spPr>
          <a:xfrm>
            <a:off x="459755" y="4930368"/>
            <a:ext cx="6553201" cy="15240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rgbClr val="909091"/>
                </a:solidFill>
              </a:defRPr>
            </a:lvl1pPr>
          </a:lstStyle>
          <a:p>
            <a:pPr/>
            <a:r>
              <a:t>Source: Gray Open Sans 10pt 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" name="Text Placeholder 6"/>
          <p:cNvSpPr txBox="1"/>
          <p:nvPr>
            <p:ph type="body" sz="quarter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Subtitle sentence case (Open Sans 18pt)</a:t>
            </a:r>
          </a:p>
        </p:txBody>
      </p:sp>
      <p:sp>
        <p:nvSpPr>
          <p:cNvPr id="2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vice Im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icture Placeholder 2"/>
          <p:cNvSpPr/>
          <p:nvPr>
            <p:ph type="pic" sz="quarter" idx="13"/>
          </p:nvPr>
        </p:nvSpPr>
        <p:spPr>
          <a:xfrm>
            <a:off x="5486400" y="1812131"/>
            <a:ext cx="3124200" cy="1295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72" name="Google Shape;6023;p160"/>
          <p:cNvSpPr/>
          <p:nvPr/>
        </p:nvSpPr>
        <p:spPr>
          <a:xfrm>
            <a:off x="-1" y="2380"/>
            <a:ext cx="4919702" cy="51546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073" name="Google Shape;6026;p160" descr="Google Shape;6026;p1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850" y="423318"/>
            <a:ext cx="2046026" cy="4301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Picture Placeholder 12"/>
          <p:cNvSpPr/>
          <p:nvPr>
            <p:ph type="pic" sz="quarter" idx="14"/>
          </p:nvPr>
        </p:nvSpPr>
        <p:spPr>
          <a:xfrm>
            <a:off x="1558289" y="973930"/>
            <a:ext cx="1798322" cy="3200401"/>
          </a:xfrm>
          <a:prstGeom prst="rect">
            <a:avLst/>
          </a:prstGeom>
          <a:ln w="6350">
            <a:solidFill>
              <a:srgbClr val="979CAB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6" name="elastic_outline_black.png" descr="elastic_outline_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1680" y="4818410"/>
            <a:ext cx="784142" cy="26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vice media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6023;p160"/>
          <p:cNvSpPr/>
          <p:nvPr/>
        </p:nvSpPr>
        <p:spPr>
          <a:xfrm>
            <a:off x="-1" y="2380"/>
            <a:ext cx="4919702" cy="51546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084" name="Google Shape;6026;p160" descr="Google Shape;6026;p1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850" y="423318"/>
            <a:ext cx="2046026" cy="4301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5" name="Picture Placeholder 2"/>
          <p:cNvSpPr/>
          <p:nvPr>
            <p:ph type="pic" sz="quarter" idx="13"/>
          </p:nvPr>
        </p:nvSpPr>
        <p:spPr>
          <a:xfrm>
            <a:off x="5486400" y="1812131"/>
            <a:ext cx="3124200" cy="1295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86" name="Media Placeholder 4"/>
          <p:cNvSpPr/>
          <p:nvPr>
            <p:ph type="media" sz="quarter" idx="14"/>
          </p:nvPr>
        </p:nvSpPr>
        <p:spPr>
          <a:xfrm>
            <a:off x="1545463" y="983289"/>
            <a:ext cx="1828801" cy="3200401"/>
          </a:xfrm>
          <a:prstGeom prst="rect">
            <a:avLst/>
          </a:prstGeom>
          <a:ln w="6350">
            <a:solidFill>
              <a:srgbClr val="979CAB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8" name="elastic_outline_black.png" descr="elastic_outline_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1680" y="4818410"/>
            <a:ext cx="784142" cy="26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devic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98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096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7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99" name="Picture Placeholder 2"/>
          <p:cNvSpPr/>
          <p:nvPr>
            <p:ph type="pic" sz="quarter" idx="13"/>
          </p:nvPr>
        </p:nvSpPr>
        <p:spPr>
          <a:xfrm>
            <a:off x="304800" y="2100203"/>
            <a:ext cx="2286000" cy="94785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00" name="Google Shape;6031;p161"/>
          <p:cNvSpPr/>
          <p:nvPr/>
        </p:nvSpPr>
        <p:spPr>
          <a:xfrm>
            <a:off x="2836324" y="2380"/>
            <a:ext cx="6307801" cy="51546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101" name="Google Shape;6033;p161" descr="Google Shape;6033;p161"/>
          <p:cNvPicPr>
            <a:picLocks noChangeAspect="1"/>
          </p:cNvPicPr>
          <p:nvPr/>
        </p:nvPicPr>
        <p:blipFill>
          <a:blip r:embed="rId4">
            <a:extLst/>
          </a:blip>
          <a:srcRect l="0" t="0" r="0" b="14026"/>
          <a:stretch>
            <a:fillRect/>
          </a:stretch>
        </p:blipFill>
        <p:spPr>
          <a:xfrm>
            <a:off x="3133275" y="788653"/>
            <a:ext cx="5779729" cy="34618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52400" dist="171450" dir="6600000">
              <a:srgbClr val="000000">
                <a:alpha val="20000"/>
              </a:srgbClr>
            </a:outerShdw>
          </a:effectLst>
        </p:spPr>
      </p:pic>
      <p:sp>
        <p:nvSpPr>
          <p:cNvPr id="1102" name="Picture Placeholder 12"/>
          <p:cNvSpPr/>
          <p:nvPr>
            <p:ph type="pic" sz="half" idx="14"/>
          </p:nvPr>
        </p:nvSpPr>
        <p:spPr>
          <a:xfrm>
            <a:off x="3129546" y="1083680"/>
            <a:ext cx="5785854" cy="31668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103" name="elastic_outline_black.png" descr="elastic_outline_blac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51680" y="4818410"/>
            <a:ext cx="784142" cy="26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edia devic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13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111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2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4" name="Picture Placeholder 2"/>
          <p:cNvSpPr/>
          <p:nvPr>
            <p:ph type="pic" sz="quarter" idx="13"/>
          </p:nvPr>
        </p:nvSpPr>
        <p:spPr>
          <a:xfrm>
            <a:off x="304800" y="2100203"/>
            <a:ext cx="2286000" cy="94785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15" name="Google Shape;6031;p161"/>
          <p:cNvSpPr/>
          <p:nvPr/>
        </p:nvSpPr>
        <p:spPr>
          <a:xfrm>
            <a:off x="2836324" y="2380"/>
            <a:ext cx="6307801" cy="51546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116" name="Google Shape;6033;p161" descr="Google Shape;6033;p161"/>
          <p:cNvPicPr>
            <a:picLocks noChangeAspect="1"/>
          </p:cNvPicPr>
          <p:nvPr/>
        </p:nvPicPr>
        <p:blipFill>
          <a:blip r:embed="rId4">
            <a:extLst/>
          </a:blip>
          <a:srcRect l="0" t="0" r="0" b="14026"/>
          <a:stretch>
            <a:fillRect/>
          </a:stretch>
        </p:blipFill>
        <p:spPr>
          <a:xfrm>
            <a:off x="3133275" y="788653"/>
            <a:ext cx="5779729" cy="34618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52400" dist="171450" dir="6600000">
              <a:srgbClr val="000000">
                <a:alpha val="20000"/>
              </a:srgbClr>
            </a:outerShdw>
          </a:effectLst>
        </p:spPr>
      </p:pic>
      <p:sp>
        <p:nvSpPr>
          <p:cNvPr id="1117" name="Media Placeholder 3"/>
          <p:cNvSpPr/>
          <p:nvPr>
            <p:ph type="media" sz="half" idx="14"/>
          </p:nvPr>
        </p:nvSpPr>
        <p:spPr>
          <a:xfrm>
            <a:off x="3134893" y="1087562"/>
            <a:ext cx="5780507" cy="31629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118" name="elastic_outline_black.png" descr="elastic_outline_blac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51680" y="4818410"/>
            <a:ext cx="784142" cy="26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ogo with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125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6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28" name="Rectangle 16"/>
          <p:cNvSpPr/>
          <p:nvPr/>
        </p:nvSpPr>
        <p:spPr>
          <a:xfrm>
            <a:off x="3175" y="0"/>
            <a:ext cx="3148458" cy="514826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9" name="Rectangle 4"/>
          <p:cNvSpPr/>
          <p:nvPr/>
        </p:nvSpPr>
        <p:spPr>
          <a:xfrm>
            <a:off x="3145535" y="0"/>
            <a:ext cx="5998465" cy="514826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0" name="Title Text"/>
          <p:cNvSpPr txBox="1"/>
          <p:nvPr>
            <p:ph type="title"/>
          </p:nvPr>
        </p:nvSpPr>
        <p:spPr>
          <a:xfrm>
            <a:off x="3651503" y="785586"/>
            <a:ext cx="5035297" cy="3573278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31" name="Picture Placeholder 6"/>
          <p:cNvSpPr/>
          <p:nvPr>
            <p:ph type="pic" sz="quarter" idx="13"/>
          </p:nvPr>
        </p:nvSpPr>
        <p:spPr>
          <a:xfrm>
            <a:off x="407987" y="1519054"/>
            <a:ext cx="2298701" cy="230083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3" name="elastic_outline_white.png" descr="elastic_outline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1226" y="4818255"/>
            <a:ext cx="785050" cy="269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ogo with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140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1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43" name="Rectangle 16"/>
          <p:cNvSpPr/>
          <p:nvPr/>
        </p:nvSpPr>
        <p:spPr>
          <a:xfrm>
            <a:off x="3175" y="0"/>
            <a:ext cx="3148458" cy="514826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44" name="Rectangle 4"/>
          <p:cNvSpPr/>
          <p:nvPr/>
        </p:nvSpPr>
        <p:spPr>
          <a:xfrm>
            <a:off x="3145535" y="0"/>
            <a:ext cx="5998465" cy="514826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5" name="Title Text"/>
          <p:cNvSpPr txBox="1"/>
          <p:nvPr>
            <p:ph type="title"/>
          </p:nvPr>
        </p:nvSpPr>
        <p:spPr>
          <a:xfrm>
            <a:off x="3651503" y="785586"/>
            <a:ext cx="5035297" cy="3573278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914400">
              <a:lnSpc>
                <a:spcPct val="90000"/>
              </a:lnSpc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46" name="Picture Placeholder 6"/>
          <p:cNvSpPr/>
          <p:nvPr>
            <p:ph type="pic" sz="quarter" idx="13"/>
          </p:nvPr>
        </p:nvSpPr>
        <p:spPr>
          <a:xfrm>
            <a:off x="407987" y="1519054"/>
            <a:ext cx="2298701" cy="230083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8" name="elastic_outline_white.png" descr="elastic_outline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1226" y="4818255"/>
            <a:ext cx="785050" cy="269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ogo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155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6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58" name="Rectangle 16"/>
          <p:cNvSpPr/>
          <p:nvPr/>
        </p:nvSpPr>
        <p:spPr>
          <a:xfrm>
            <a:off x="3175" y="0"/>
            <a:ext cx="3148458" cy="514826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59" name="Rectangle 4"/>
          <p:cNvSpPr/>
          <p:nvPr/>
        </p:nvSpPr>
        <p:spPr>
          <a:xfrm>
            <a:off x="3145535" y="0"/>
            <a:ext cx="5998465" cy="5148263"/>
          </a:xfrm>
          <a:prstGeom prst="rect">
            <a:avLst/>
          </a:prstGeom>
          <a:solidFill>
            <a:srgbClr val="008F8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0" name="Title Text"/>
          <p:cNvSpPr txBox="1"/>
          <p:nvPr>
            <p:ph type="title"/>
          </p:nvPr>
        </p:nvSpPr>
        <p:spPr>
          <a:xfrm>
            <a:off x="3651503" y="1580198"/>
            <a:ext cx="5035297" cy="271752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914400">
              <a:lnSpc>
                <a:spcPct val="90000"/>
              </a:lnSpc>
              <a:defRPr b="0" i="1"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61" name="Picture Placeholder 6"/>
          <p:cNvSpPr/>
          <p:nvPr>
            <p:ph type="pic" sz="quarter" idx="13"/>
          </p:nvPr>
        </p:nvSpPr>
        <p:spPr>
          <a:xfrm>
            <a:off x="407987" y="1788545"/>
            <a:ext cx="2298701" cy="230083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grpSp>
        <p:nvGrpSpPr>
          <p:cNvPr id="1164" name="Group 7"/>
          <p:cNvGrpSpPr/>
          <p:nvPr/>
        </p:nvGrpSpPr>
        <p:grpSpPr>
          <a:xfrm>
            <a:off x="5831585" y="764357"/>
            <a:ext cx="662941" cy="577752"/>
            <a:chOff x="0" y="0"/>
            <a:chExt cx="662940" cy="577750"/>
          </a:xfrm>
        </p:grpSpPr>
        <p:sp>
          <p:nvSpPr>
            <p:cNvPr id="1162" name="Freeform 6"/>
            <p:cNvSpPr/>
            <p:nvPr/>
          </p:nvSpPr>
          <p:spPr>
            <a:xfrm>
              <a:off x="-1" y="-1"/>
              <a:ext cx="308447" cy="57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3" name="Freeform 6"/>
            <p:cNvSpPr/>
            <p:nvPr/>
          </p:nvSpPr>
          <p:spPr>
            <a:xfrm>
              <a:off x="354494" y="-1"/>
              <a:ext cx="308447" cy="57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6" name="elastic_outline_white.png" descr="elastic_outline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1226" y="4818255"/>
            <a:ext cx="785050" cy="269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ogo with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173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4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76" name="Rectangle 4"/>
          <p:cNvSpPr/>
          <p:nvPr/>
        </p:nvSpPr>
        <p:spPr>
          <a:xfrm>
            <a:off x="4572000" y="0"/>
            <a:ext cx="4572000" cy="514826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7" name="Slide Number Placeholder 2"/>
          <p:cNvSpPr txBox="1"/>
          <p:nvPr/>
        </p:nvSpPr>
        <p:spPr>
          <a:xfrm>
            <a:off x="100092" y="4860132"/>
            <a:ext cx="1008665" cy="243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909091"/>
                </a:solidFill>
              </a:defRPr>
            </a:pPr>
          </a:p>
        </p:txBody>
      </p:sp>
      <p:grpSp>
        <p:nvGrpSpPr>
          <p:cNvPr id="1180" name="Group 7"/>
          <p:cNvGrpSpPr/>
          <p:nvPr/>
        </p:nvGrpSpPr>
        <p:grpSpPr>
          <a:xfrm>
            <a:off x="6526530" y="764357"/>
            <a:ext cx="662941" cy="577752"/>
            <a:chOff x="0" y="0"/>
            <a:chExt cx="662940" cy="577750"/>
          </a:xfrm>
        </p:grpSpPr>
        <p:sp>
          <p:nvSpPr>
            <p:cNvPr id="1178" name="Freeform 6"/>
            <p:cNvSpPr/>
            <p:nvPr/>
          </p:nvSpPr>
          <p:spPr>
            <a:xfrm>
              <a:off x="-1" y="-1"/>
              <a:ext cx="308447" cy="57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9" name="Freeform 6"/>
            <p:cNvSpPr/>
            <p:nvPr/>
          </p:nvSpPr>
          <p:spPr>
            <a:xfrm>
              <a:off x="354494" y="-1"/>
              <a:ext cx="308447" cy="57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81" name="Rectangle 16"/>
          <p:cNvSpPr/>
          <p:nvPr/>
        </p:nvSpPr>
        <p:spPr>
          <a:xfrm>
            <a:off x="0" y="0"/>
            <a:ext cx="4568824" cy="514826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82" name="Google Shape;6288;p174"/>
          <p:cNvSpPr/>
          <p:nvPr/>
        </p:nvSpPr>
        <p:spPr>
          <a:xfrm>
            <a:off x="1726712" y="2802731"/>
            <a:ext cx="1152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83" name="Picture Placeholder 6"/>
          <p:cNvSpPr/>
          <p:nvPr>
            <p:ph type="pic" sz="quarter" idx="13"/>
          </p:nvPr>
        </p:nvSpPr>
        <p:spPr>
          <a:xfrm>
            <a:off x="778712" y="1201119"/>
            <a:ext cx="3048001" cy="152541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84" name="Text Placeholder 9"/>
          <p:cNvSpPr/>
          <p:nvPr>
            <p:ph type="body" sz="quarter" idx="14"/>
          </p:nvPr>
        </p:nvSpPr>
        <p:spPr>
          <a:xfrm>
            <a:off x="283411" y="4072732"/>
            <a:ext cx="4038601" cy="96568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Additional text goes here to support the content and can be a couple lines in length and sits bottom left aligned</a:t>
            </a:r>
          </a:p>
        </p:txBody>
      </p:sp>
      <p:sp>
        <p:nvSpPr>
          <p:cNvPr id="1185" name="Title 7"/>
          <p:cNvSpPr txBox="1"/>
          <p:nvPr>
            <p:ph type="body" sz="half" idx="15"/>
          </p:nvPr>
        </p:nvSpPr>
        <p:spPr>
          <a:xfrm>
            <a:off x="5105400" y="1641343"/>
            <a:ext cx="3505200" cy="27175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i="1" sz="3600"/>
            </a:lvl1pPr>
          </a:lstStyle>
          <a:p>
            <a:pPr/>
            <a:r>
              <a:t>Quote goes here</a:t>
            </a:r>
          </a:p>
        </p:txBody>
      </p:sp>
      <p:sp>
        <p:nvSpPr>
          <p:cNvPr id="1186" name="Text Placeholder 8"/>
          <p:cNvSpPr txBox="1"/>
          <p:nvPr>
            <p:ph type="body" sz="quarter" idx="16"/>
          </p:nvPr>
        </p:nvSpPr>
        <p:spPr>
          <a:xfrm>
            <a:off x="302462" y="3031331"/>
            <a:ext cx="3963900" cy="817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defRPr b="1" sz="1200">
                <a:solidFill>
                  <a:srgbClr val="FFFFFF"/>
                </a:solidFill>
              </a:defRPr>
            </a:lvl1pPr>
          </a:lstStyle>
          <a:p>
            <a:pPr/>
            <a:r>
              <a:t>TEXT GOES HERE IN ALL CAPS</a:t>
            </a:r>
          </a:p>
        </p:txBody>
      </p:sp>
      <p:pic>
        <p:nvPicPr>
          <p:cNvPr id="1187" name="elastic_outline_black.png" descr="elastic_outline_blac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1680" y="4818410"/>
            <a:ext cx="784142" cy="269241"/>
          </a:xfrm>
          <a:prstGeom prst="rect">
            <a:avLst/>
          </a:prstGeom>
          <a:ln w="12700">
            <a:miter lim="400000"/>
          </a:ln>
        </p:spPr>
      </p:pic>
      <p:sp>
        <p:nvSpPr>
          <p:cNvPr id="1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D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Two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roup 19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195" name="Picture 20" descr="Picture 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6" name="Picture 21" descr="Picture 2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98" name="Rectangle 3"/>
          <p:cNvSpPr/>
          <p:nvPr/>
        </p:nvSpPr>
        <p:spPr>
          <a:xfrm>
            <a:off x="3175" y="0"/>
            <a:ext cx="9140826" cy="5148263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99" name="Picture Placeholder 2"/>
          <p:cNvSpPr/>
          <p:nvPr>
            <p:ph type="pic" sz="half" idx="13"/>
          </p:nvPr>
        </p:nvSpPr>
        <p:spPr>
          <a:xfrm>
            <a:off x="687387" y="747169"/>
            <a:ext cx="3634742" cy="36571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00" name="Picture Placeholder 2"/>
          <p:cNvSpPr/>
          <p:nvPr>
            <p:ph type="pic" sz="half" idx="14"/>
          </p:nvPr>
        </p:nvSpPr>
        <p:spPr>
          <a:xfrm>
            <a:off x="4809807" y="747169"/>
            <a:ext cx="3634742" cy="36571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02" name="elastic_outline_black.png" descr="elastic_outline_blac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1680" y="4818410"/>
            <a:ext cx="784142" cy="26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s Tw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Picture Placeholder 9"/>
          <p:cNvSpPr/>
          <p:nvPr>
            <p:ph type="pic" idx="13"/>
          </p:nvPr>
        </p:nvSpPr>
        <p:spPr>
          <a:xfrm>
            <a:off x="4573587" y="0"/>
            <a:ext cx="4570413" cy="51482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10" name="Picture Placeholder 9"/>
          <p:cNvSpPr/>
          <p:nvPr>
            <p:ph type="pic" idx="14"/>
          </p:nvPr>
        </p:nvSpPr>
        <p:spPr>
          <a:xfrm>
            <a:off x="0" y="0"/>
            <a:ext cx="4573588" cy="51482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" name="Text Placeholder 6"/>
          <p:cNvSpPr txBox="1"/>
          <p:nvPr>
            <p:ph type="body" sz="quarter" idx="13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Subtitle sentence case (Open Sans 18pt)</a:t>
            </a: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343932" y="-4522"/>
            <a:ext cx="7961869" cy="86420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Picture Placeholder 9"/>
          <p:cNvSpPr/>
          <p:nvPr>
            <p:ph type="pic" idx="13"/>
          </p:nvPr>
        </p:nvSpPr>
        <p:spPr>
          <a:xfrm>
            <a:off x="0" y="0"/>
            <a:ext cx="9144000" cy="51482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Rectangle 3"/>
          <p:cNvSpPr/>
          <p:nvPr/>
        </p:nvSpPr>
        <p:spPr>
          <a:xfrm>
            <a:off x="-4120" y="0"/>
            <a:ext cx="9148121" cy="51482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Rectangle 3"/>
          <p:cNvSpPr/>
          <p:nvPr/>
        </p:nvSpPr>
        <p:spPr>
          <a:xfrm>
            <a:off x="-4120" y="0"/>
            <a:ext cx="9148121" cy="5148263"/>
          </a:xfrm>
          <a:prstGeom prst="rect">
            <a:avLst/>
          </a:prstGeom>
          <a:solidFill>
            <a:srgbClr val="1F2C3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79;p17"/>
          <p:cNvSpPr/>
          <p:nvPr/>
        </p:nvSpPr>
        <p:spPr>
          <a:xfrm>
            <a:off x="-4120" y="0"/>
            <a:ext cx="9148202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250" name="Slide Number"/>
          <p:cNvSpPr txBox="1"/>
          <p:nvPr>
            <p:ph type="sldNum" sz="quarter" idx="2"/>
          </p:nvPr>
        </p:nvSpPr>
        <p:spPr>
          <a:xfrm>
            <a:off x="100093" y="4855648"/>
            <a:ext cx="245363" cy="226946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253" name="Google Shape;81;p17"/>
          <p:cNvGrpSpPr/>
          <p:nvPr/>
        </p:nvGrpSpPr>
        <p:grpSpPr>
          <a:xfrm>
            <a:off x="8141868" y="4805658"/>
            <a:ext cx="803636" cy="285460"/>
            <a:chOff x="0" y="0"/>
            <a:chExt cx="803634" cy="285459"/>
          </a:xfrm>
        </p:grpSpPr>
        <p:pic>
          <p:nvPicPr>
            <p:cNvPr id="1251" name="Google Shape;82;p17" descr="Google Shape;82;p17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43" y="-1"/>
              <a:ext cx="501892" cy="277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2" name="Google Shape;83;p17" descr="Google Shape;83;p17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0" y="8625"/>
              <a:ext cx="294556" cy="276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Title Text"/>
          <p:cNvSpPr txBox="1"/>
          <p:nvPr>
            <p:ph type="title"/>
          </p:nvPr>
        </p:nvSpPr>
        <p:spPr>
          <a:xfrm>
            <a:off x="343932" y="91441"/>
            <a:ext cx="7962001" cy="7674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61" name="Body Level One…"/>
          <p:cNvSpPr txBox="1"/>
          <p:nvPr>
            <p:ph type="body" idx="1"/>
          </p:nvPr>
        </p:nvSpPr>
        <p:spPr>
          <a:xfrm>
            <a:off x="343932" y="1219203"/>
            <a:ext cx="7962001" cy="3497701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42900">
              <a:buClr>
                <a:srgbClr val="78909C"/>
              </a:buClr>
              <a:buSzPts val="1800"/>
              <a:defRPr>
                <a:latin typeface="+mn-lt"/>
                <a:ea typeface="+mn-ea"/>
                <a:cs typeface="+mn-cs"/>
                <a:sym typeface="Arial"/>
              </a:defRPr>
            </a:lvl1pPr>
            <a:lvl2pPr marL="1005114" indent="-408214">
              <a:buClr>
                <a:srgbClr val="78909C"/>
              </a:buClr>
              <a:buSzPts val="1800"/>
              <a:defRPr sz="1800">
                <a:latin typeface="+mn-lt"/>
                <a:ea typeface="+mn-ea"/>
                <a:cs typeface="+mn-cs"/>
                <a:sym typeface="Arial"/>
              </a:defRPr>
            </a:lvl2pPr>
            <a:lvl3pPr marL="1524000" indent="-457200">
              <a:buClr>
                <a:srgbClr val="78909C"/>
              </a:buClr>
              <a:buSzPts val="1800"/>
              <a:defRPr sz="1800">
                <a:latin typeface="+mn-lt"/>
                <a:ea typeface="+mn-ea"/>
                <a:cs typeface="+mn-cs"/>
                <a:sym typeface="Arial"/>
              </a:defRPr>
            </a:lvl3pPr>
            <a:lvl4pPr marL="1981200" indent="-457200">
              <a:buClr>
                <a:srgbClr val="78909C"/>
              </a:buClr>
              <a:buSzPts val="1800"/>
              <a:defRPr sz="1800">
                <a:latin typeface="+mn-lt"/>
                <a:ea typeface="+mn-ea"/>
                <a:cs typeface="+mn-cs"/>
                <a:sym typeface="Arial"/>
              </a:defRPr>
            </a:lvl4pPr>
            <a:lvl5pPr marL="2286000" indent="-342900">
              <a:buClr>
                <a:srgbClr val="78909C"/>
              </a:buClr>
              <a:buSzPts val="1800"/>
              <a:defRPr sz="18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2" name="Google Shape;69;p15"/>
          <p:cNvSpPr txBox="1"/>
          <p:nvPr>
            <p:ph type="body" sz="quarter" idx="13"/>
          </p:nvPr>
        </p:nvSpPr>
        <p:spPr>
          <a:xfrm>
            <a:off x="343931" y="830982"/>
            <a:ext cx="7962002" cy="350101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160019" indent="0" defTabSz="640079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z="1260">
                <a:solidFill>
                  <a:srgbClr val="78909C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263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r">
              <a:defRPr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lide Number"/>
          <p:cNvSpPr txBox="1"/>
          <p:nvPr>
            <p:ph type="sldNum" sz="quarter" idx="2"/>
          </p:nvPr>
        </p:nvSpPr>
        <p:spPr>
          <a:xfrm>
            <a:off x="100093" y="4860132"/>
            <a:ext cx="245363" cy="226946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273" name="Google Shape;1023;p35"/>
          <p:cNvGrpSpPr/>
          <p:nvPr/>
        </p:nvGrpSpPr>
        <p:grpSpPr>
          <a:xfrm>
            <a:off x="8141913" y="4810097"/>
            <a:ext cx="802967" cy="285504"/>
            <a:chOff x="0" y="0"/>
            <a:chExt cx="802966" cy="285502"/>
          </a:xfrm>
        </p:grpSpPr>
        <p:pic>
          <p:nvPicPr>
            <p:cNvPr id="1271" name="Google Shape;1024;p35" descr="Google Shape;1024;p3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509" y="0"/>
              <a:ext cx="501458" cy="277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2" name="Google Shape;1025;p35" descr="Google Shape;1025;p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25"/>
              <a:ext cx="294312" cy="276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4" name="Title Text"/>
          <p:cNvSpPr txBox="1"/>
          <p:nvPr>
            <p:ph type="title"/>
          </p:nvPr>
        </p:nvSpPr>
        <p:spPr>
          <a:xfrm>
            <a:off x="343932" y="91524"/>
            <a:ext cx="7962001" cy="768002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5" name="Body Level One…"/>
          <p:cNvSpPr txBox="1"/>
          <p:nvPr>
            <p:ph type="body" idx="1"/>
          </p:nvPr>
        </p:nvSpPr>
        <p:spPr>
          <a:xfrm>
            <a:off x="343932" y="1220329"/>
            <a:ext cx="7962001" cy="3501000"/>
          </a:xfrm>
          <a:prstGeom prst="rect">
            <a:avLst/>
          </a:prstGeom>
        </p:spPr>
        <p:txBody>
          <a:bodyPr lIns="45699" tIns="45699" rIns="45699" bIns="45699"/>
          <a:lstStyle>
            <a:lvl1pPr marL="457200" indent="-342900">
              <a:buClr>
                <a:srgbClr val="00A9E5"/>
              </a:buClr>
              <a:buSzPts val="1800"/>
              <a:defRPr>
                <a:latin typeface="+mn-lt"/>
                <a:ea typeface="+mn-ea"/>
                <a:cs typeface="+mn-cs"/>
                <a:sym typeface="Arial"/>
              </a:defRPr>
            </a:lvl1pPr>
            <a:lvl2pPr marL="1005114" indent="-408214">
              <a:buClr>
                <a:srgbClr val="00A9E5"/>
              </a:buClr>
              <a:buSzPts val="1800"/>
              <a:defRPr sz="1800">
                <a:latin typeface="+mn-lt"/>
                <a:ea typeface="+mn-ea"/>
                <a:cs typeface="+mn-cs"/>
                <a:sym typeface="Arial"/>
              </a:defRPr>
            </a:lvl2pPr>
            <a:lvl3pPr marL="1524000" indent="-457200">
              <a:buClr>
                <a:srgbClr val="00A9E5"/>
              </a:buClr>
              <a:buSzPts val="1800"/>
              <a:defRPr sz="1800">
                <a:latin typeface="+mn-lt"/>
                <a:ea typeface="+mn-ea"/>
                <a:cs typeface="+mn-cs"/>
                <a:sym typeface="Arial"/>
              </a:defRPr>
            </a:lvl3pPr>
            <a:lvl4pPr marL="1981200" indent="-457200">
              <a:buClr>
                <a:srgbClr val="00A9E5"/>
              </a:buClr>
              <a:buSzPts val="1800"/>
              <a:defRPr sz="1800">
                <a:latin typeface="+mn-lt"/>
                <a:ea typeface="+mn-ea"/>
                <a:cs typeface="+mn-cs"/>
                <a:sym typeface="Arial"/>
              </a:defRPr>
            </a:lvl4pPr>
            <a:lvl5pPr marL="2286000" indent="-342900">
              <a:buClr>
                <a:srgbClr val="00A9E5"/>
              </a:buClr>
              <a:buSzPts val="1800"/>
              <a:defRPr sz="18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6" name="Google Shape;1938;p47"/>
          <p:cNvSpPr txBox="1"/>
          <p:nvPr>
            <p:ph type="body" sz="quarter" idx="13"/>
          </p:nvPr>
        </p:nvSpPr>
        <p:spPr>
          <a:xfrm>
            <a:off x="343931" y="831750"/>
            <a:ext cx="7962002" cy="350401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A9E5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lide Number"/>
          <p:cNvSpPr txBox="1"/>
          <p:nvPr>
            <p:ph type="sldNum" sz="quarter" idx="2"/>
          </p:nvPr>
        </p:nvSpPr>
        <p:spPr>
          <a:xfrm>
            <a:off x="100093" y="4860132"/>
            <a:ext cx="245363" cy="226946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286" name="Google Shape;13;p1"/>
          <p:cNvGrpSpPr/>
          <p:nvPr/>
        </p:nvGrpSpPr>
        <p:grpSpPr>
          <a:xfrm>
            <a:off x="8141906" y="4810130"/>
            <a:ext cx="803690" cy="285803"/>
            <a:chOff x="0" y="0"/>
            <a:chExt cx="803689" cy="285801"/>
          </a:xfrm>
        </p:grpSpPr>
        <p:pic>
          <p:nvPicPr>
            <p:cNvPr id="1284" name="Google Shape;14;p1" descr="Google Shape;14;p1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81" y="0"/>
              <a:ext cx="501908" cy="2778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5" name="Google Shape;15;p1" descr="Google Shape;15;p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-1" y="8634"/>
              <a:ext cx="294577" cy="277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87" name="Title Text"/>
          <p:cNvSpPr txBox="1"/>
          <p:nvPr>
            <p:ph type="title"/>
          </p:nvPr>
        </p:nvSpPr>
        <p:spPr>
          <a:xfrm>
            <a:off x="343932" y="91524"/>
            <a:ext cx="7961869" cy="76816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91424" tIns="91424" rIns="91424" bIns="91424"/>
          <a:lstStyle>
            <a:lvl1pPr marL="457200" indent="-342900">
              <a:buClr>
                <a:srgbClr val="00A9E5"/>
              </a:buClr>
              <a:buSzPts val="1800"/>
              <a:buFont typeface="Helvetica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1005114" indent="-408214">
              <a:buClr>
                <a:srgbClr val="00A9E5"/>
              </a:buClr>
              <a:buSzPts val="1800"/>
              <a:buFont typeface="Helvetica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524000" indent="-457200">
              <a:buClr>
                <a:srgbClr val="00A9E5"/>
              </a:buClr>
              <a:buSzPts val="1800"/>
              <a:buFont typeface="Helvetica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981200" indent="-457200">
              <a:buClr>
                <a:srgbClr val="00A9E5"/>
              </a:buClr>
              <a:buSzPts val="1800"/>
              <a:buFont typeface="Helvetica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marL="2286000" indent="-342900">
              <a:buClr>
                <a:srgbClr val="00A9E5"/>
              </a:buClr>
              <a:buSzPts val="1800"/>
              <a:buFont typeface="Helvetica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9" name="Google Shape;19;p2"/>
          <p:cNvSpPr txBox="1"/>
          <p:nvPr>
            <p:ph type="body" sz="quarter" idx="13"/>
          </p:nvPr>
        </p:nvSpPr>
        <p:spPr>
          <a:xfrm>
            <a:off x="343931" y="831750"/>
            <a:ext cx="7961870" cy="350444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139446" indent="0" defTabSz="557784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z="1098">
                <a:solidFill>
                  <a:srgbClr val="00A9E5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Slide Number"/>
          <p:cNvSpPr txBox="1"/>
          <p:nvPr>
            <p:ph type="sldNum" sz="quarter" idx="2"/>
          </p:nvPr>
        </p:nvSpPr>
        <p:spPr>
          <a:xfrm>
            <a:off x="100092" y="4860118"/>
            <a:ext cx="245363" cy="226947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299" name="Google Shape;3063;p91"/>
          <p:cNvGrpSpPr/>
          <p:nvPr/>
        </p:nvGrpSpPr>
        <p:grpSpPr>
          <a:xfrm>
            <a:off x="8141905" y="4810116"/>
            <a:ext cx="803691" cy="285541"/>
            <a:chOff x="0" y="0"/>
            <a:chExt cx="803690" cy="285540"/>
          </a:xfrm>
        </p:grpSpPr>
        <p:pic>
          <p:nvPicPr>
            <p:cNvPr id="1297" name="Google Shape;3064;p91" descr="Google Shape;3064;p9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01781" y="0"/>
              <a:ext cx="501910" cy="277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8" name="Google Shape;3065;p91" descr="Google Shape;3065;p9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8626"/>
              <a:ext cx="294578" cy="276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lide Number"/>
          <p:cNvSpPr txBox="1"/>
          <p:nvPr>
            <p:ph type="sldNum" sz="quarter" idx="2"/>
          </p:nvPr>
        </p:nvSpPr>
        <p:spPr>
          <a:xfrm>
            <a:off x="100092" y="4860118"/>
            <a:ext cx="245363" cy="226947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309" name="Google Shape;996;p27"/>
          <p:cNvGrpSpPr/>
          <p:nvPr/>
        </p:nvGrpSpPr>
        <p:grpSpPr>
          <a:xfrm>
            <a:off x="8141867" y="4810114"/>
            <a:ext cx="803636" cy="285756"/>
            <a:chOff x="0" y="0"/>
            <a:chExt cx="803634" cy="285754"/>
          </a:xfrm>
        </p:grpSpPr>
        <p:pic>
          <p:nvPicPr>
            <p:cNvPr id="1307" name="Google Shape;997;p27" descr="Google Shape;997;p27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895" t="0" r="0" b="0"/>
            <a:stretch>
              <a:fillRect/>
            </a:stretch>
          </p:blipFill>
          <p:spPr>
            <a:xfrm>
              <a:off x="301743" y="0"/>
              <a:ext cx="501892" cy="277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8" name="Google Shape;998;p27" descr="Google Shape;998;p27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63403" b="0"/>
            <a:stretch>
              <a:fillRect/>
            </a:stretch>
          </p:blipFill>
          <p:spPr>
            <a:xfrm>
              <a:off x="0" y="8634"/>
              <a:ext cx="294556" cy="277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0" name="Title Text"/>
          <p:cNvSpPr txBox="1"/>
          <p:nvPr>
            <p:ph type="title"/>
          </p:nvPr>
        </p:nvSpPr>
        <p:spPr>
          <a:xfrm>
            <a:off x="343932" y="91523"/>
            <a:ext cx="7962001" cy="7680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11" name="Body Level One…"/>
          <p:cNvSpPr txBox="1"/>
          <p:nvPr>
            <p:ph type="body" idx="1"/>
          </p:nvPr>
        </p:nvSpPr>
        <p:spPr>
          <a:xfrm>
            <a:off x="343932" y="1220325"/>
            <a:ext cx="7962001" cy="3501001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42900">
              <a:buClr>
                <a:srgbClr val="3EBEB0"/>
              </a:buClr>
              <a:buSzPts val="1800"/>
              <a:buFont typeface="Helvetica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1005114" indent="-408214">
              <a:buClr>
                <a:srgbClr val="3EBEB0"/>
              </a:buClr>
              <a:buSzPts val="1800"/>
              <a:buFont typeface="Helvetica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524000" indent="-457200">
              <a:buClr>
                <a:srgbClr val="3EBEB0"/>
              </a:buClr>
              <a:buSzPts val="1800"/>
              <a:buFont typeface="Helvetica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981200" indent="-457200">
              <a:buClr>
                <a:srgbClr val="3EBEB0"/>
              </a:buClr>
              <a:buSzPts val="1800"/>
              <a:buFont typeface="Helvetica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marL="2250439" indent="-320039">
              <a:buClr>
                <a:srgbClr val="3EBEB0"/>
              </a:buClr>
              <a:buSzPts val="1800"/>
              <a:buFont typeface="Helvetica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Google Shape;1016;p31"/>
          <p:cNvSpPr txBox="1"/>
          <p:nvPr>
            <p:ph type="body" sz="quarter" idx="13"/>
          </p:nvPr>
        </p:nvSpPr>
        <p:spPr>
          <a:xfrm>
            <a:off x="343931" y="831747"/>
            <a:ext cx="7962002" cy="350401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139446" indent="0" defTabSz="557784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z="1098">
                <a:solidFill>
                  <a:srgbClr val="3EBEB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with subtitle_dark">
    <p:bg>
      <p:bgPr>
        <a:solidFill>
          <a:srgbClr val="003C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/>
          <p:nvPr>
            <p:ph type="title"/>
          </p:nvPr>
        </p:nvSpPr>
        <p:spPr>
          <a:xfrm>
            <a:off x="343932" y="-14315"/>
            <a:ext cx="7961869" cy="87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D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" name="Text Placeholder 6"/>
          <p:cNvSpPr txBox="1"/>
          <p:nvPr>
            <p:ph type="body" sz="quarter" idx="13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Subtitle sentence case</a:t>
            </a:r>
          </a:p>
        </p:txBody>
      </p:sp>
      <p:pic>
        <p:nvPicPr>
          <p:cNvPr id="48" name="elastic_outline_white.png" descr="elastic_outline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1226" y="4818255"/>
            <a:ext cx="785050" cy="269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" name="Rectangle 3"/>
          <p:cNvSpPr/>
          <p:nvPr/>
        </p:nvSpPr>
        <p:spPr>
          <a:xfrm>
            <a:off x="458787" y="1251460"/>
            <a:ext cx="8229601" cy="3406129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7" name="Text Placeholder 4"/>
          <p:cNvSpPr/>
          <p:nvPr>
            <p:ph type="body" idx="13"/>
          </p:nvPr>
        </p:nvSpPr>
        <p:spPr>
          <a:xfrm>
            <a:off x="690880" y="1466263"/>
            <a:ext cx="7782560" cy="295743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58" name="Text Placeholder 6"/>
          <p:cNvSpPr txBox="1"/>
          <p:nvPr>
            <p:ph type="body" sz="quarter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Use template colors to highlight </a:t>
            </a:r>
          </a:p>
        </p:txBody>
      </p:sp>
      <p:sp>
        <p:nvSpPr>
          <p:cNvPr id="59" name="Title Text"/>
          <p:cNvSpPr txBox="1"/>
          <p:nvPr>
            <p:ph type="title"/>
          </p:nvPr>
        </p:nvSpPr>
        <p:spPr>
          <a:xfrm>
            <a:off x="343932" y="-32979"/>
            <a:ext cx="7961869" cy="8926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60" name="elastic_outline_black.png" descr="elastic_outline_bl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1680" y="4818410"/>
            <a:ext cx="784142" cy="26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" name="Rectangle 3"/>
          <p:cNvSpPr/>
          <p:nvPr/>
        </p:nvSpPr>
        <p:spPr>
          <a:xfrm>
            <a:off x="458787" y="1251460"/>
            <a:ext cx="8229601" cy="34061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Text Placeholder 4"/>
          <p:cNvSpPr/>
          <p:nvPr>
            <p:ph type="body" idx="13"/>
          </p:nvPr>
        </p:nvSpPr>
        <p:spPr>
          <a:xfrm>
            <a:off x="690880" y="1466263"/>
            <a:ext cx="7782560" cy="295743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70" name="Text Placeholder 6"/>
          <p:cNvSpPr txBox="1"/>
          <p:nvPr>
            <p:ph type="body" sz="quarter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Use template colors to highlight </a:t>
            </a:r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343932" y="-388"/>
            <a:ext cx="7961869" cy="86007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72" name="elastic_outline_black.png" descr="elastic_outline_bl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1680" y="4818410"/>
            <a:ext cx="784142" cy="26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xfrm>
            <a:off x="343932" y="2599"/>
            <a:ext cx="7961869" cy="86978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" name="Text Placeholder 6"/>
          <p:cNvSpPr txBox="1"/>
          <p:nvPr>
            <p:ph type="body" sz="quarter" idx="13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Subtitle or chart title here in sentence case</a:t>
            </a:r>
          </a:p>
        </p:txBody>
      </p:sp>
      <p:sp>
        <p:nvSpPr>
          <p:cNvPr id="89" name="Title Text"/>
          <p:cNvSpPr txBox="1"/>
          <p:nvPr>
            <p:ph type="title"/>
          </p:nvPr>
        </p:nvSpPr>
        <p:spPr>
          <a:xfrm>
            <a:off x="343932" y="8284"/>
            <a:ext cx="7961869" cy="8514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icture Placeholder 7"/>
          <p:cNvSpPr/>
          <p:nvPr>
            <p:ph type="pic" idx="13"/>
          </p:nvPr>
        </p:nvSpPr>
        <p:spPr>
          <a:xfrm>
            <a:off x="0" y="1202532"/>
            <a:ext cx="9144000" cy="394573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7" name="Text Placeholder 6"/>
          <p:cNvSpPr txBox="1"/>
          <p:nvPr>
            <p:ph type="body" sz="quarter" idx="14"/>
          </p:nvPr>
        </p:nvSpPr>
        <p:spPr>
          <a:xfrm>
            <a:off x="343931" y="765845"/>
            <a:ext cx="7961870" cy="4163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Subtitle sentence case</a:t>
            </a:r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343932" y="-12235"/>
            <a:ext cx="7961869" cy="8588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100093" y="4860132"/>
            <a:ext cx="245403" cy="24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90909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43932" y="1220329"/>
            <a:ext cx="7961869" cy="3500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343932" y="-21861"/>
            <a:ext cx="7961869" cy="881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/>
          <a:p>
            <a:pPr/>
            <a:r>
              <a:t>Title Text</a:t>
            </a:r>
          </a:p>
        </p:txBody>
      </p:sp>
      <p:pic>
        <p:nvPicPr>
          <p:cNvPr id="5" name="elastic_outline_black.png" descr="elastic_outline_bl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1680" y="4818410"/>
            <a:ext cx="784142" cy="26924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</p:sldLayoutIdLst>
  <p:transition xmlns:p14="http://schemas.microsoft.com/office/powerpoint/2010/main" spd="med" advClick="1"/>
  <p:txStyles>
    <p:titleStyle>
      <a:lvl1pPr marL="0" marR="0" indent="0" algn="l" defTabSz="82296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82296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82296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82296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82296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82296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82296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82296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82296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Helvetica"/>
        </a:defRPr>
      </a:lvl1pPr>
      <a:lvl2pPr marL="679677" marR="0" indent="-22247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SzPct val="100000"/>
        <a:buFont typeface="Arial"/>
        <a:buChar char="‒"/>
        <a:tabLst/>
        <a:defRPr b="0" baseline="0" cap="none" i="0" spc="0" strike="noStrike" sz="18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Helvetica"/>
        </a:defRPr>
      </a:lvl2pPr>
      <a:lvl3pPr marL="1173957" marR="0" indent="-25955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SzPct val="100000"/>
        <a:buFont typeface="Arial"/>
        <a:buChar char="‒"/>
        <a:tabLst/>
        <a:defRPr b="0" baseline="0" cap="none" i="0" spc="0" strike="noStrike" sz="18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Helvetica"/>
        </a:defRPr>
      </a:lvl3pPr>
      <a:lvl4pPr marL="1631157" marR="0" indent="-25955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SzPct val="100000"/>
        <a:buFont typeface="Arial"/>
        <a:buChar char="‒"/>
        <a:tabLst/>
        <a:defRPr b="0" baseline="0" cap="none" i="0" spc="0" strike="noStrike" sz="18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Helvetica"/>
        </a:defRPr>
      </a:lvl4pPr>
      <a:lvl5pPr marL="2057400" marR="0" indent="-2286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SzPct val="100000"/>
        <a:buFont typeface="Arial"/>
        <a:buChar char="»"/>
        <a:tabLst/>
        <a:defRPr b="0" baseline="0" cap="none" i="0" spc="0" strike="noStrike" sz="18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Helvetica"/>
        </a:defRPr>
      </a:lvl5pPr>
      <a:lvl6pPr marL="2491739" marR="0" indent="-20573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Helvetica"/>
        </a:defRPr>
      </a:lvl6pPr>
      <a:lvl7pPr marL="2948939" marR="0" indent="-20573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Helvetica"/>
        </a:defRPr>
      </a:lvl7pPr>
      <a:lvl8pPr marL="3406140" marR="0" indent="-20574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Helvetica"/>
        </a:defRPr>
      </a:lvl8pPr>
      <a:lvl9pPr marL="3863340" marR="0" indent="-20574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3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witter.com/mipsytipsy/status/1044666259898593282?lang=en" TargetMode="External"/><Relationship Id="rId3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2.png"/><Relationship Id="rId3" Type="http://schemas.openxmlformats.org/officeDocument/2006/relationships/hyperlink" Target="https://github.com/elastic/ecs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fixer.io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hyperlink" Target="https://www.elastic.co/blog/creating-custom-framework-integrations-with-the-elastic-apm-python-agent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https://w3c.github.io/trace-context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witter.com/gregkalapos" TargetMode="External"/><Relationship Id="rId3" Type="http://schemas.openxmlformats.org/officeDocument/2006/relationships/hyperlink" Target="https://discuss.elastic.co/c/apm" TargetMode="External"/><Relationship Id="rId4" Type="http://schemas.openxmlformats.org/officeDocument/2006/relationships/hyperlink" Target="https://github.com/elastic/apm" TargetMode="External"/><Relationship Id="rId5" Type="http://schemas.openxmlformats.org/officeDocument/2006/relationships/hyperlink" Target="https://github.com/elastic/apm-contrib" TargetMode="External"/><Relationship Id="rId6" Type="http://schemas.openxmlformats.org/officeDocument/2006/relationships/hyperlink" Target="https://github.com/elastic/apm-agent-dotnet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Text Placeholder 8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Observability with Elastic</a:t>
            </a:r>
          </a:p>
        </p:txBody>
      </p:sp>
      <p:sp>
        <p:nvSpPr>
          <p:cNvPr id="1322" name="Text Placeholder 7"/>
          <p:cNvSpPr txBox="1"/>
          <p:nvPr>
            <p:ph type="body" idx="14"/>
          </p:nvPr>
        </p:nvSpPr>
        <p:spPr>
          <a:xfrm>
            <a:off x="586714" y="3412330"/>
            <a:ext cx="4564406" cy="138985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pPr>
            <a:r>
              <a:t>Gergely Kalapos</a:t>
            </a:r>
          </a:p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pPr>
            <a:r>
              <a:t>@gregkalapos</a:t>
            </a:r>
          </a:p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pPr>
            <a:r>
              <a:t>Elastic, Observability Team, .NET</a:t>
            </a:r>
          </a:p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pPr>
            <a:r>
              <a:t>Fake Austrian</a:t>
            </a:r>
          </a:p>
        </p:txBody>
      </p:sp>
      <p:sp>
        <p:nvSpPr>
          <p:cNvPr id="1323" name="Text Placeholder 7"/>
          <p:cNvSpPr txBox="1"/>
          <p:nvPr/>
        </p:nvSpPr>
        <p:spPr>
          <a:xfrm>
            <a:off x="2197728" y="3402245"/>
            <a:ext cx="1164578" cy="48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300"/>
              </a:spcBef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(Gergö</a:t>
            </a:r>
          </a:p>
        </p:txBody>
      </p:sp>
      <p:sp>
        <p:nvSpPr>
          <p:cNvPr id="1324" name="Text Placeholder 7"/>
          <p:cNvSpPr txBox="1"/>
          <p:nvPr/>
        </p:nvSpPr>
        <p:spPr>
          <a:xfrm>
            <a:off x="2845428" y="3402245"/>
            <a:ext cx="1164578" cy="48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300"/>
              </a:spcBef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, Greg)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3" grpId="1"/>
      <p:bldP build="whole" bldLvl="1" animBg="1" rev="0" advAuto="0" spid="1324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3 Pillars of Observability"/>
          <p:cNvSpPr txBox="1"/>
          <p:nvPr>
            <p:ph type="title"/>
          </p:nvPr>
        </p:nvSpPr>
        <p:spPr>
          <a:xfrm>
            <a:off x="343932" y="-14315"/>
            <a:ext cx="7961869" cy="629575"/>
          </a:xfrm>
          <a:prstGeom prst="rect">
            <a:avLst/>
          </a:prstGeom>
        </p:spPr>
        <p:txBody>
          <a:bodyPr/>
          <a:lstStyle/>
          <a:p>
            <a:pPr/>
            <a:r>
              <a:t>3 Pillars of Observability</a:t>
            </a:r>
          </a:p>
        </p:txBody>
      </p:sp>
      <p:sp>
        <p:nvSpPr>
          <p:cNvPr id="1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4" name="Source: https://twitter.com/mipsytipsy/status/1044666259898593282?lang=en"/>
          <p:cNvSpPr txBox="1"/>
          <p:nvPr/>
        </p:nvSpPr>
        <p:spPr>
          <a:xfrm>
            <a:off x="221562" y="4481829"/>
            <a:ext cx="79642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Source: https://twitter.com/mipsytipsy/status/1044666259898593282?lang=en</a:t>
            </a:r>
          </a:p>
        </p:txBody>
      </p:sp>
      <p:pic>
        <p:nvPicPr>
          <p:cNvPr id="14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791" y="687697"/>
            <a:ext cx="7262151" cy="3810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Title 1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Pillar or not, I honestly don’t care, just show me all logs and metrics to a specific trace!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0" name="Text Placeholder 6"/>
          <p:cNvSpPr txBox="1"/>
          <p:nvPr>
            <p:ph type="body" idx="13"/>
          </p:nvPr>
        </p:nvSpPr>
        <p:spPr>
          <a:xfrm>
            <a:off x="343931" y="954659"/>
            <a:ext cx="7961870" cy="3858445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100000"/>
              <a:buChar char="•"/>
            </a:pPr>
            <a:r>
              <a:t>Provides a consistent and customizable way to structure your data in Elasticsearch</a:t>
            </a:r>
          </a:p>
          <a:p>
            <a:pPr marL="180473" indent="-180473">
              <a:buSzPct val="100000"/>
              <a:buChar char="•"/>
            </a:pPr>
            <a:r>
              <a:t>Dashboards and machine learning jobs can be applied more broadly</a:t>
            </a:r>
          </a:p>
          <a:p>
            <a:pPr marL="180473" indent="-180473">
              <a:buSzPct val="100000"/>
              <a:buChar char="•"/>
            </a:pPr>
            <a:r>
              <a:t>Searches can be crafted more narrowly</a:t>
            </a:r>
            <a:br/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For observability: logs, metrics, and APM data have very similar format - it’s easy to jump from one to the other</a:t>
            </a:r>
          </a:p>
          <a:p>
            <a:pPr/>
          </a:p>
        </p:txBody>
      </p:sp>
      <p:sp>
        <p:nvSpPr>
          <p:cNvPr id="1411" name="Elastic Common Schema (ECS) - Let’s correlate!"/>
          <p:cNvSpPr txBox="1"/>
          <p:nvPr>
            <p:ph type="title"/>
          </p:nvPr>
        </p:nvSpPr>
        <p:spPr>
          <a:xfrm>
            <a:off x="318532" y="-4522"/>
            <a:ext cx="7961869" cy="864207"/>
          </a:xfrm>
          <a:prstGeom prst="rect">
            <a:avLst/>
          </a:prstGeom>
        </p:spPr>
        <p:txBody>
          <a:bodyPr/>
          <a:lstStyle/>
          <a:p>
            <a:pPr/>
            <a:r>
              <a:t>Elastic Common Schema (ECS) - Let’s correlate!</a:t>
            </a:r>
          </a:p>
        </p:txBody>
      </p:sp>
      <p:pic>
        <p:nvPicPr>
          <p:cNvPr id="1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7986" y="2809720"/>
            <a:ext cx="3677632" cy="2035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80;p1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5" name="Google Shape;998;p97"/>
          <p:cNvSpPr txBox="1"/>
          <p:nvPr>
            <p:ph type="body" idx="4294967295"/>
          </p:nvPr>
        </p:nvSpPr>
        <p:spPr>
          <a:xfrm>
            <a:off x="420131" y="1219203"/>
            <a:ext cx="7962002" cy="3497401"/>
          </a:xfrm>
          <a:prstGeom prst="rect">
            <a:avLst/>
          </a:prstGeom>
        </p:spPr>
        <p:txBody>
          <a:bodyPr lIns="19050" tIns="19050" rIns="19050" bIns="19050"/>
          <a:lstStyle/>
          <a:p>
            <a:pPr marL="215900" indent="-209550">
              <a:lnSpc>
                <a:spcPct val="115000"/>
              </a:lnSpc>
              <a:spcBef>
                <a:spcPts val="200"/>
              </a:spcBef>
              <a:buClr>
                <a:srgbClr val="000000"/>
              </a:buClr>
              <a:buSzPts val="1300"/>
              <a:buFont typeface="Helvetica"/>
              <a:defRPr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Correlate data from different sources</a:t>
            </a:r>
          </a:p>
          <a:p>
            <a:pPr marL="215900" indent="-209550">
              <a:lnSpc>
                <a:spcPct val="115000"/>
              </a:lnSpc>
              <a:spcBef>
                <a:spcPts val="200"/>
              </a:spcBef>
              <a:buClr>
                <a:srgbClr val="000000"/>
              </a:buClr>
              <a:buSzPts val="1300"/>
              <a:buFont typeface="Helvetica"/>
              <a:defRPr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Ability to re-use analysis content </a:t>
            </a:r>
          </a:p>
          <a:p>
            <a:pPr marL="215900" indent="-209550">
              <a:lnSpc>
                <a:spcPct val="115000"/>
              </a:lnSpc>
              <a:spcBef>
                <a:spcPts val="200"/>
              </a:spcBef>
              <a:buClr>
                <a:srgbClr val="000000"/>
              </a:buClr>
              <a:buSzPts val="1300"/>
              <a:buFont typeface="Helvetica"/>
              <a:defRPr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Ability to re-use Elastic-provided content</a:t>
            </a:r>
          </a:p>
        </p:txBody>
      </p:sp>
      <p:sp>
        <p:nvSpPr>
          <p:cNvPr id="1416" name="Google Shape;999;p97"/>
          <p:cNvSpPr txBox="1"/>
          <p:nvPr>
            <p:ph type="title" idx="4294967295"/>
          </p:nvPr>
        </p:nvSpPr>
        <p:spPr>
          <a:xfrm>
            <a:off x="343931" y="91440"/>
            <a:ext cx="7962002" cy="767402"/>
          </a:xfrm>
          <a:prstGeom prst="rect">
            <a:avLst/>
          </a:prstGeom>
        </p:spPr>
        <p:txBody>
          <a:bodyPr lIns="19050" tIns="19050" rIns="19050" bIns="19050" anchor="t">
            <a:normAutofit fontScale="100000" lnSpcReduction="0"/>
          </a:bodyPr>
          <a:lstStyle>
            <a:lvl1pPr defTabSz="914400">
              <a:lnSpc>
                <a:spcPct val="100000"/>
              </a:lnSpc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Correlation between logs, metrics, and APM </a:t>
            </a:r>
          </a:p>
        </p:txBody>
      </p:sp>
      <p:sp>
        <p:nvSpPr>
          <p:cNvPr id="1417" name="Google Shape;1000;p97"/>
          <p:cNvSpPr txBox="1"/>
          <p:nvPr/>
        </p:nvSpPr>
        <p:spPr>
          <a:xfrm>
            <a:off x="390524" y="988376"/>
            <a:ext cx="386670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1400">
                <a:solidFill>
                  <a:srgbClr val="7890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Benefits</a:t>
            </a:r>
          </a:p>
        </p:txBody>
      </p:sp>
      <p:pic>
        <p:nvPicPr>
          <p:cNvPr id="1418" name="Google Shape;1001;p97" descr="Google Shape;1001;p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12" y="2112439"/>
            <a:ext cx="8073809" cy="2771592"/>
          </a:xfrm>
          <a:prstGeom prst="rect">
            <a:avLst/>
          </a:prstGeom>
          <a:ln w="12700">
            <a:miter lim="400000"/>
          </a:ln>
        </p:spPr>
      </p:pic>
      <p:sp>
        <p:nvSpPr>
          <p:cNvPr id="1419" name="Google Shape;1002;p97"/>
          <p:cNvSpPr txBox="1"/>
          <p:nvPr/>
        </p:nvSpPr>
        <p:spPr>
          <a:xfrm>
            <a:off x="4403071" y="1236505"/>
            <a:ext cx="4445701" cy="89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/>
          <a:p>
            <a:pPr marL="215900" indent="-209550">
              <a:lnSpc>
                <a:spcPct val="115000"/>
              </a:lnSpc>
              <a:spcBef>
                <a:spcPts val="200"/>
              </a:spcBef>
              <a:buClr>
                <a:srgbClr val="000000"/>
              </a:buClr>
              <a:buSzPts val="1300"/>
              <a:buFont typeface="Helvetica"/>
              <a:buChar char="•"/>
              <a:defRPr sz="1300">
                <a:latin typeface="Open Sans"/>
                <a:ea typeface="Open Sans"/>
                <a:cs typeface="Open Sans"/>
                <a:sym typeface="Open Sans"/>
              </a:defRPr>
            </a:pPr>
            <a:r>
              <a:t>Version v1.0.0  published: </a:t>
            </a:r>
            <a:r>
              <a:rPr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 invalidUrl="" action="" tgtFrame="" tooltip="" history="1" highlightClick="0" endSnd="0"/>
              </a:rPr>
              <a:t>github.com/elastic/ecs</a:t>
            </a:r>
          </a:p>
          <a:p>
            <a:pPr marL="215900" indent="-209550">
              <a:lnSpc>
                <a:spcPct val="115000"/>
              </a:lnSpc>
              <a:spcBef>
                <a:spcPts val="200"/>
              </a:spcBef>
              <a:buClr>
                <a:srgbClr val="000000"/>
              </a:buClr>
              <a:buSzPts val="1300"/>
              <a:buFont typeface="Helvetica"/>
              <a:buChar char="•"/>
              <a:defRPr sz="1300">
                <a:latin typeface="Open Sans"/>
                <a:ea typeface="Open Sans"/>
                <a:cs typeface="Open Sans"/>
                <a:sym typeface="Open Sans"/>
              </a:defRPr>
            </a:pPr>
            <a:r>
              <a:t>Working to integrate into our products</a:t>
            </a:r>
          </a:p>
          <a:p>
            <a:pPr marL="215900" indent="-209550">
              <a:lnSpc>
                <a:spcPct val="115000"/>
              </a:lnSpc>
              <a:spcBef>
                <a:spcPts val="200"/>
              </a:spcBef>
              <a:buClr>
                <a:srgbClr val="000000"/>
              </a:buClr>
              <a:buSzPts val="1300"/>
              <a:buFont typeface="Helvetica"/>
              <a:buChar char="•"/>
              <a:defRPr sz="1300">
                <a:latin typeface="Open Sans"/>
                <a:ea typeface="Open Sans"/>
                <a:cs typeface="Open Sans"/>
                <a:sym typeface="Open Sans"/>
              </a:defRPr>
            </a:pPr>
            <a:r>
              <a:t>Community feedback welcome!</a:t>
            </a:r>
          </a:p>
        </p:txBody>
      </p:sp>
      <p:sp>
        <p:nvSpPr>
          <p:cNvPr id="1420" name="Google Shape;1003;p97"/>
          <p:cNvSpPr txBox="1"/>
          <p:nvPr/>
        </p:nvSpPr>
        <p:spPr>
          <a:xfrm>
            <a:off x="4433213" y="961714"/>
            <a:ext cx="48294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1400">
                <a:solidFill>
                  <a:srgbClr val="7890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Status</a:t>
            </a:r>
          </a:p>
        </p:txBody>
      </p:sp>
      <p:sp>
        <p:nvSpPr>
          <p:cNvPr id="1421" name="Google Shape;1004;p97"/>
          <p:cNvSpPr txBox="1"/>
          <p:nvPr/>
        </p:nvSpPr>
        <p:spPr>
          <a:xfrm>
            <a:off x="343931" y="450333"/>
            <a:ext cx="7962002" cy="35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502920">
              <a:defRPr b="1" sz="11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Elastic Common Schema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Text Placeholder 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ClrTx/>
              <a:buSzTx/>
              <a:buFontTx/>
              <a:buNone/>
              <a:defRPr cap="all" sz="4000">
                <a:solidFill>
                  <a:srgbClr val="FFFFFF"/>
                </a:solidFill>
              </a:defRPr>
            </a:lvl1pPr>
          </a:lstStyle>
          <a:p>
            <a:pPr/>
            <a:r>
              <a:t>Sending metrics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80;p1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6" name="Google Shape;790;p85"/>
          <p:cNvSpPr txBox="1"/>
          <p:nvPr/>
        </p:nvSpPr>
        <p:spPr>
          <a:xfrm>
            <a:off x="829969" y="173275"/>
            <a:ext cx="7484100" cy="50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/>
          <a:p>
            <a:pPr algn="ctr">
              <a:lnSpc>
                <a:spcPct val="115000"/>
              </a:lnSpc>
              <a:defRPr sz="2100"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Elastic</a:t>
            </a:r>
            <a:r>
              <a:rPr b="1">
                <a:latin typeface="Open Sans"/>
                <a:ea typeface="Open Sans"/>
                <a:cs typeface="Open Sans"/>
                <a:sym typeface="Open Sans"/>
              </a:rPr>
              <a:t> Stack</a:t>
            </a:r>
          </a:p>
        </p:txBody>
      </p:sp>
      <p:sp>
        <p:nvSpPr>
          <p:cNvPr id="1427" name="Google Shape;791;p85"/>
          <p:cNvSpPr txBox="1"/>
          <p:nvPr/>
        </p:nvSpPr>
        <p:spPr>
          <a:xfrm>
            <a:off x="1862023" y="765690"/>
            <a:ext cx="5265601" cy="704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defRPr b="1">
                <a:solidFill>
                  <a:srgbClr val="407CB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Beats</a:t>
            </a:r>
          </a:p>
          <a:p>
            <a:pPr algn="ctr">
              <a:lnSpc>
                <a:spcPct val="80000"/>
              </a:lnSpc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  <a:p>
            <a:pPr algn="ctr">
              <a:lnSpc>
                <a:spcPct val="80000"/>
              </a:lnSpc>
              <a:defRPr b="1" sz="1400">
                <a:solidFill>
                  <a:srgbClr val="53596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Lightweight Data Shippers</a:t>
            </a:r>
          </a:p>
        </p:txBody>
      </p:sp>
      <p:sp>
        <p:nvSpPr>
          <p:cNvPr id="1428" name="Google Shape;792;p85"/>
          <p:cNvSpPr/>
          <p:nvPr/>
        </p:nvSpPr>
        <p:spPr>
          <a:xfrm>
            <a:off x="1888913" y="1138090"/>
            <a:ext cx="5261102" cy="1"/>
          </a:xfrm>
          <a:prstGeom prst="line">
            <a:avLst/>
          </a:prstGeom>
          <a:ln>
            <a:solidFill>
              <a:srgbClr val="CCCCCC"/>
            </a:solidFill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1438" name="Google Shape;793;p85"/>
          <p:cNvGrpSpPr/>
          <p:nvPr/>
        </p:nvGrpSpPr>
        <p:grpSpPr>
          <a:xfrm>
            <a:off x="1879277" y="3378718"/>
            <a:ext cx="5511749" cy="1224425"/>
            <a:chOff x="0" y="0"/>
            <a:chExt cx="5511748" cy="1224424"/>
          </a:xfrm>
        </p:grpSpPr>
        <p:grpSp>
          <p:nvGrpSpPr>
            <p:cNvPr id="1431" name="Google Shape;794;p85"/>
            <p:cNvGrpSpPr/>
            <p:nvPr/>
          </p:nvGrpSpPr>
          <p:grpSpPr>
            <a:xfrm>
              <a:off x="4140148" y="0"/>
              <a:ext cx="1371601" cy="1186681"/>
              <a:chOff x="0" y="0"/>
              <a:chExt cx="1371600" cy="1186680"/>
            </a:xfrm>
          </p:grpSpPr>
          <p:sp>
            <p:nvSpPr>
              <p:cNvPr id="1429" name="Google Shape;795;p85"/>
              <p:cNvSpPr txBox="1"/>
              <p:nvPr/>
            </p:nvSpPr>
            <p:spPr>
              <a:xfrm>
                <a:off x="0" y="796180"/>
                <a:ext cx="1371600" cy="390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algn="ctr">
                  <a:defRPr sz="1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auditbeat</a:t>
                </a:r>
              </a:p>
              <a:p>
                <a:pPr algn="ctr">
                  <a:defRPr sz="1400">
                    <a:latin typeface="+mn-lt"/>
                    <a:ea typeface="+mn-ea"/>
                    <a:cs typeface="+mn-cs"/>
                    <a:sym typeface="Arial"/>
                  </a:defRPr>
                </a:pPr>
                <a:endParaRPr sz="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algn="ctr">
                  <a:defRPr sz="9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linux audit Info</a:t>
                </a:r>
              </a:p>
            </p:txBody>
          </p:sp>
          <p:pic>
            <p:nvPicPr>
              <p:cNvPr id="1430" name="Google Shape;796;p85" descr="Google Shape;796;p85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33532" y="0"/>
                <a:ext cx="704536" cy="7045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34" name="Google Shape;797;p85"/>
            <p:cNvGrpSpPr/>
            <p:nvPr/>
          </p:nvGrpSpPr>
          <p:grpSpPr>
            <a:xfrm>
              <a:off x="2070074" y="0"/>
              <a:ext cx="1371601" cy="1199025"/>
              <a:chOff x="0" y="0"/>
              <a:chExt cx="1371600" cy="1199024"/>
            </a:xfrm>
          </p:grpSpPr>
          <p:sp>
            <p:nvSpPr>
              <p:cNvPr id="1432" name="Google Shape;798;p85"/>
              <p:cNvSpPr txBox="1"/>
              <p:nvPr/>
            </p:nvSpPr>
            <p:spPr>
              <a:xfrm>
                <a:off x="0" y="796180"/>
                <a:ext cx="1371600" cy="402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algn="ctr">
                  <a:defRPr sz="1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filebeat</a:t>
                </a:r>
              </a:p>
              <a:p>
                <a:pPr algn="ctr">
                  <a:defRPr sz="1400">
                    <a:latin typeface="+mn-lt"/>
                    <a:ea typeface="+mn-ea"/>
                    <a:cs typeface="+mn-cs"/>
                    <a:sym typeface="Arial"/>
                  </a:defRPr>
                </a:pPr>
                <a:endParaRPr sz="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algn="ctr">
                  <a:defRPr sz="1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log files</a:t>
                </a:r>
              </a:p>
            </p:txBody>
          </p:sp>
          <p:pic>
            <p:nvPicPr>
              <p:cNvPr id="1433" name="Google Shape;799;p85" descr="Google Shape;799;p85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33533" y="0"/>
                <a:ext cx="704536" cy="7045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37" name="Google Shape;800;p85"/>
            <p:cNvGrpSpPr/>
            <p:nvPr/>
          </p:nvGrpSpPr>
          <p:grpSpPr>
            <a:xfrm>
              <a:off x="0" y="0"/>
              <a:ext cx="1371600" cy="1224425"/>
              <a:chOff x="0" y="0"/>
              <a:chExt cx="1371600" cy="1224424"/>
            </a:xfrm>
          </p:grpSpPr>
          <p:sp>
            <p:nvSpPr>
              <p:cNvPr id="1435" name="Google Shape;801;p85"/>
              <p:cNvSpPr txBox="1"/>
              <p:nvPr/>
            </p:nvSpPr>
            <p:spPr>
              <a:xfrm>
                <a:off x="0" y="796179"/>
                <a:ext cx="1371600" cy="428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algn="ctr">
                  <a:defRPr sz="1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functionbeat</a:t>
                </a:r>
                <a:endParaRPr sz="1000"/>
              </a:p>
              <a:p>
                <a:pPr algn="ctr">
                  <a:defRPr sz="1400">
                    <a:latin typeface="+mn-lt"/>
                    <a:ea typeface="+mn-ea"/>
                    <a:cs typeface="+mn-cs"/>
                    <a:sym typeface="Arial"/>
                  </a:defRPr>
                </a:pPr>
                <a:endParaRPr sz="1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algn="ctr">
                  <a:defRPr sz="1400">
                    <a:latin typeface="+mn-lt"/>
                    <a:ea typeface="+mn-ea"/>
                    <a:cs typeface="+mn-cs"/>
                    <a:sym typeface="Arial"/>
                  </a:defRPr>
                </a:pPr>
                <a:endParaRPr sz="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algn="ctr">
                  <a:defRPr sz="1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container metrics</a:t>
                </a:r>
              </a:p>
            </p:txBody>
          </p:sp>
          <p:pic>
            <p:nvPicPr>
              <p:cNvPr id="1436" name="Google Shape;802;p85" descr="Google Shape;802;p85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33534" y="0"/>
                <a:ext cx="704534" cy="7045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51" name="Google Shape;803;p85"/>
          <p:cNvGrpSpPr/>
          <p:nvPr/>
        </p:nvGrpSpPr>
        <p:grpSpPr>
          <a:xfrm>
            <a:off x="824424" y="1808311"/>
            <a:ext cx="7621456" cy="1412665"/>
            <a:chOff x="0" y="0"/>
            <a:chExt cx="7621454" cy="1412663"/>
          </a:xfrm>
        </p:grpSpPr>
        <p:grpSp>
          <p:nvGrpSpPr>
            <p:cNvPr id="1441" name="Google Shape;804;p85"/>
            <p:cNvGrpSpPr/>
            <p:nvPr/>
          </p:nvGrpSpPr>
          <p:grpSpPr>
            <a:xfrm>
              <a:off x="2083285" y="0"/>
              <a:ext cx="1371601" cy="1412664"/>
              <a:chOff x="0" y="0"/>
              <a:chExt cx="1371600" cy="1412663"/>
            </a:xfrm>
          </p:grpSpPr>
          <p:sp>
            <p:nvSpPr>
              <p:cNvPr id="1439" name="Google Shape;805;p85"/>
              <p:cNvSpPr txBox="1"/>
              <p:nvPr/>
            </p:nvSpPr>
            <p:spPr>
              <a:xfrm>
                <a:off x="0" y="796179"/>
                <a:ext cx="1371600" cy="6164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algn="ctr">
                  <a:defRPr sz="1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heartbeat</a:t>
                </a:r>
              </a:p>
              <a:p>
                <a:pPr algn="ctr">
                  <a:defRPr sz="1400">
                    <a:latin typeface="+mn-lt"/>
                    <a:ea typeface="+mn-ea"/>
                    <a:cs typeface="+mn-cs"/>
                    <a:sym typeface="Arial"/>
                  </a:defRPr>
                </a:pPr>
                <a:endParaRPr sz="6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algn="ctr">
                  <a:defRPr sz="1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uptime polling</a:t>
                </a:r>
              </a:p>
            </p:txBody>
          </p:sp>
          <p:pic>
            <p:nvPicPr>
              <p:cNvPr id="1440" name="Google Shape;806;p85" descr="Google Shape;806;p8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33534" y="0"/>
                <a:ext cx="704534" cy="7045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44" name="Google Shape;807;p85"/>
            <p:cNvGrpSpPr/>
            <p:nvPr/>
          </p:nvGrpSpPr>
          <p:grpSpPr>
            <a:xfrm>
              <a:off x="6249854" y="0"/>
              <a:ext cx="1371601" cy="1186680"/>
              <a:chOff x="0" y="0"/>
              <a:chExt cx="1371600" cy="1186679"/>
            </a:xfrm>
          </p:grpSpPr>
          <p:sp>
            <p:nvSpPr>
              <p:cNvPr id="1442" name="Google Shape;808;p85"/>
              <p:cNvSpPr txBox="1"/>
              <p:nvPr/>
            </p:nvSpPr>
            <p:spPr>
              <a:xfrm>
                <a:off x="0" y="796179"/>
                <a:ext cx="1371600" cy="390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algn="ctr">
                  <a:defRPr sz="1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metricbeat</a:t>
                </a:r>
              </a:p>
              <a:p>
                <a:pPr algn="ctr">
                  <a:defRPr sz="1400">
                    <a:latin typeface="+mn-lt"/>
                    <a:ea typeface="+mn-ea"/>
                    <a:cs typeface="+mn-cs"/>
                    <a:sym typeface="Arial"/>
                  </a:defRPr>
                </a:pPr>
                <a:endParaRPr sz="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algn="ctr">
                  <a:defRPr sz="9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system/app metrics</a:t>
                </a:r>
              </a:p>
            </p:txBody>
          </p:sp>
          <p:pic>
            <p:nvPicPr>
              <p:cNvPr id="1443" name="Google Shape;809;p85" descr="Google Shape;809;p85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33532" y="0"/>
                <a:ext cx="704536" cy="7045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47" name="Google Shape;810;p85"/>
            <p:cNvGrpSpPr/>
            <p:nvPr/>
          </p:nvGrpSpPr>
          <p:grpSpPr>
            <a:xfrm>
              <a:off x="4166570" y="0"/>
              <a:ext cx="1371601" cy="1199025"/>
              <a:chOff x="0" y="0"/>
              <a:chExt cx="1371600" cy="1199024"/>
            </a:xfrm>
          </p:grpSpPr>
          <p:sp>
            <p:nvSpPr>
              <p:cNvPr id="1445" name="Google Shape;811;p85"/>
              <p:cNvSpPr txBox="1"/>
              <p:nvPr/>
            </p:nvSpPr>
            <p:spPr>
              <a:xfrm>
                <a:off x="0" y="796180"/>
                <a:ext cx="1371600" cy="402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algn="ctr">
                  <a:defRPr sz="1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packetbeat</a:t>
                </a:r>
              </a:p>
              <a:p>
                <a:pPr algn="ctr">
                  <a:defRPr sz="1400">
                    <a:latin typeface="+mn-lt"/>
                    <a:ea typeface="+mn-ea"/>
                    <a:cs typeface="+mn-cs"/>
                    <a:sym typeface="Arial"/>
                  </a:defRPr>
                </a:pPr>
                <a:endParaRPr sz="5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algn="ctr">
                  <a:defRPr sz="1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network/protocol </a:t>
                </a:r>
              </a:p>
            </p:txBody>
          </p:sp>
          <p:pic>
            <p:nvPicPr>
              <p:cNvPr id="1446" name="Google Shape;812;p85" descr="Google Shape;812;p85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33534" y="0"/>
                <a:ext cx="704534" cy="7045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50" name="Google Shape;813;p85"/>
            <p:cNvGrpSpPr/>
            <p:nvPr/>
          </p:nvGrpSpPr>
          <p:grpSpPr>
            <a:xfrm>
              <a:off x="0" y="0"/>
              <a:ext cx="1371600" cy="1224425"/>
              <a:chOff x="0" y="0"/>
              <a:chExt cx="1371600" cy="1224424"/>
            </a:xfrm>
          </p:grpSpPr>
          <p:sp>
            <p:nvSpPr>
              <p:cNvPr id="1448" name="Google Shape;814;p85"/>
              <p:cNvSpPr txBox="1"/>
              <p:nvPr/>
            </p:nvSpPr>
            <p:spPr>
              <a:xfrm>
                <a:off x="0" y="796180"/>
                <a:ext cx="1371600" cy="4282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algn="ctr">
                  <a:defRPr sz="1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winlogbeat</a:t>
                </a:r>
              </a:p>
              <a:p>
                <a:pPr algn="ctr">
                  <a:defRPr sz="1400">
                    <a:latin typeface="+mn-lt"/>
                    <a:ea typeface="+mn-ea"/>
                    <a:cs typeface="+mn-cs"/>
                    <a:sym typeface="Arial"/>
                  </a:defRPr>
                </a:pPr>
                <a:endParaRPr sz="7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algn="ctr">
                  <a:defRPr sz="1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windows event logs</a:t>
                </a:r>
              </a:p>
            </p:txBody>
          </p:sp>
          <p:pic>
            <p:nvPicPr>
              <p:cNvPr id="1449" name="Google Shape;815;p85" descr="Google Shape;815;p85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33534" y="0"/>
                <a:ext cx="704534" cy="7045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52" name="Google Shape;816;p85" descr="Google Shape;816;p8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45455" y="439910"/>
            <a:ext cx="525603" cy="525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Text Placeholder 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ClrTx/>
              <a:buSzTx/>
              <a:buFontTx/>
              <a:buNone/>
              <a:defRPr cap="all" sz="4000">
                <a:solidFill>
                  <a:srgbClr val="FFFFFF"/>
                </a:solidFill>
              </a:defRPr>
            </a:lvl1pPr>
          </a:lstStyle>
          <a:p>
            <a:pPr/>
            <a:r>
              <a:t>Elastic APM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022;p3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7" name="Google Shape;9450;p269"/>
          <p:cNvSpPr txBox="1"/>
          <p:nvPr>
            <p:ph type="title"/>
          </p:nvPr>
        </p:nvSpPr>
        <p:spPr>
          <a:xfrm>
            <a:off x="343931" y="91524"/>
            <a:ext cx="7962002" cy="768002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Evolution of Elastic Stack to an Open Source APM </a:t>
            </a:r>
          </a:p>
        </p:txBody>
      </p:sp>
      <p:grpSp>
        <p:nvGrpSpPr>
          <p:cNvPr id="1460" name="Google Shape;9451;p269"/>
          <p:cNvGrpSpPr/>
          <p:nvPr/>
        </p:nvGrpSpPr>
        <p:grpSpPr>
          <a:xfrm>
            <a:off x="1130361" y="1394791"/>
            <a:ext cx="529801" cy="672606"/>
            <a:chOff x="0" y="0"/>
            <a:chExt cx="529799" cy="672605"/>
          </a:xfrm>
        </p:grpSpPr>
        <p:sp>
          <p:nvSpPr>
            <p:cNvPr id="1458" name="Google Shape;9452;p269"/>
            <p:cNvSpPr/>
            <p:nvPr/>
          </p:nvSpPr>
          <p:spPr>
            <a:xfrm>
              <a:off x="198152" y="-1"/>
              <a:ext cx="133500" cy="672607"/>
            </a:xfrm>
            <a:prstGeom prst="rect">
              <a:avLst/>
            </a:prstGeom>
            <a:solidFill>
              <a:srgbClr val="3CC7F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459" name="Google Shape;9453;p269"/>
            <p:cNvSpPr/>
            <p:nvPr/>
          </p:nvSpPr>
          <p:spPr>
            <a:xfrm flipH="1" flipV="1">
              <a:off x="0" y="2536"/>
              <a:ext cx="529800" cy="1"/>
            </a:xfrm>
            <a:prstGeom prst="line">
              <a:avLst/>
            </a:prstGeom>
            <a:noFill/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1461" name="Google Shape;9454;p269"/>
          <p:cNvSpPr txBox="1"/>
          <p:nvPr/>
        </p:nvSpPr>
        <p:spPr>
          <a:xfrm>
            <a:off x="1692587" y="1177735"/>
            <a:ext cx="2728201" cy="3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15000"/>
              </a:lnSpc>
              <a:defRPr b="1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Elastic joins forces with Opbeat</a:t>
            </a:r>
          </a:p>
        </p:txBody>
      </p:sp>
      <p:sp>
        <p:nvSpPr>
          <p:cNvPr id="1462" name="Google Shape;9455;p269"/>
          <p:cNvSpPr txBox="1"/>
          <p:nvPr/>
        </p:nvSpPr>
        <p:spPr>
          <a:xfrm>
            <a:off x="1692587" y="1363767"/>
            <a:ext cx="2728201" cy="4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 next-generation APM solution designed for developers</a:t>
            </a:r>
          </a:p>
        </p:txBody>
      </p:sp>
      <p:sp>
        <p:nvSpPr>
          <p:cNvPr id="1463" name="Google Shape;9456;p269"/>
          <p:cNvSpPr txBox="1"/>
          <p:nvPr/>
        </p:nvSpPr>
        <p:spPr>
          <a:xfrm>
            <a:off x="-57807" y="1198712"/>
            <a:ext cx="1200900" cy="3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r">
              <a:lnSpc>
                <a:spcPct val="115000"/>
              </a:lnSpc>
              <a:defRPr b="1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2017</a:t>
            </a:r>
          </a:p>
        </p:txBody>
      </p:sp>
      <p:grpSp>
        <p:nvGrpSpPr>
          <p:cNvPr id="1466" name="Google Shape;9457;p269"/>
          <p:cNvGrpSpPr/>
          <p:nvPr/>
        </p:nvGrpSpPr>
        <p:grpSpPr>
          <a:xfrm>
            <a:off x="1130361" y="2071357"/>
            <a:ext cx="529801" cy="669773"/>
            <a:chOff x="0" y="0"/>
            <a:chExt cx="529799" cy="669772"/>
          </a:xfrm>
        </p:grpSpPr>
        <p:sp>
          <p:nvSpPr>
            <p:cNvPr id="1464" name="Google Shape;9458;p269"/>
            <p:cNvSpPr/>
            <p:nvPr/>
          </p:nvSpPr>
          <p:spPr>
            <a:xfrm>
              <a:off x="198148" y="471"/>
              <a:ext cx="133500" cy="669302"/>
            </a:xfrm>
            <a:prstGeom prst="rect">
              <a:avLst/>
            </a:prstGeom>
            <a:solidFill>
              <a:srgbClr val="00A9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465" name="Google Shape;9459;p269"/>
            <p:cNvSpPr/>
            <p:nvPr/>
          </p:nvSpPr>
          <p:spPr>
            <a:xfrm flipH="1" flipV="1">
              <a:off x="0" y="0"/>
              <a:ext cx="529800" cy="1"/>
            </a:xfrm>
            <a:prstGeom prst="line">
              <a:avLst/>
            </a:prstGeom>
            <a:noFill/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1467" name="Google Shape;9460;p269"/>
          <p:cNvSpPr txBox="1"/>
          <p:nvPr/>
        </p:nvSpPr>
        <p:spPr>
          <a:xfrm>
            <a:off x="-57857" y="1874761"/>
            <a:ext cx="1200900" cy="3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r">
              <a:lnSpc>
                <a:spcPct val="115000"/>
              </a:lnSpc>
              <a:defRPr b="1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6.1</a:t>
            </a:r>
          </a:p>
        </p:txBody>
      </p:sp>
      <p:grpSp>
        <p:nvGrpSpPr>
          <p:cNvPr id="1470" name="Google Shape;9461;p269"/>
          <p:cNvGrpSpPr/>
          <p:nvPr/>
        </p:nvGrpSpPr>
        <p:grpSpPr>
          <a:xfrm>
            <a:off x="1130361" y="3418842"/>
            <a:ext cx="529801" cy="671404"/>
            <a:chOff x="0" y="0"/>
            <a:chExt cx="529799" cy="671402"/>
          </a:xfrm>
        </p:grpSpPr>
        <p:sp>
          <p:nvSpPr>
            <p:cNvPr id="1468" name="Google Shape;9462;p269"/>
            <p:cNvSpPr/>
            <p:nvPr/>
          </p:nvSpPr>
          <p:spPr>
            <a:xfrm>
              <a:off x="198152" y="0"/>
              <a:ext cx="133500" cy="671403"/>
            </a:xfrm>
            <a:prstGeom prst="rect">
              <a:avLst/>
            </a:prstGeom>
            <a:solidFill>
              <a:srgbClr val="00A9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469" name="Google Shape;9463;p269"/>
            <p:cNvSpPr/>
            <p:nvPr/>
          </p:nvSpPr>
          <p:spPr>
            <a:xfrm flipH="1" flipV="1">
              <a:off x="0" y="525"/>
              <a:ext cx="529800" cy="1"/>
            </a:xfrm>
            <a:prstGeom prst="line">
              <a:avLst/>
            </a:prstGeom>
            <a:noFill/>
            <a:ln w="9525" cap="flat">
              <a:solidFill>
                <a:srgbClr val="C2C2C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1471" name="Google Shape;9464;p269"/>
          <p:cNvSpPr txBox="1"/>
          <p:nvPr/>
        </p:nvSpPr>
        <p:spPr>
          <a:xfrm>
            <a:off x="1692587" y="3198780"/>
            <a:ext cx="3080401" cy="3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15000"/>
              </a:lnSpc>
              <a:defRPr b="1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Search for APM + more agents</a:t>
            </a:r>
          </a:p>
        </p:txBody>
      </p:sp>
      <p:sp>
        <p:nvSpPr>
          <p:cNvPr id="1472" name="Google Shape;9465;p269"/>
          <p:cNvSpPr txBox="1"/>
          <p:nvPr/>
        </p:nvSpPr>
        <p:spPr>
          <a:xfrm>
            <a:off x="1692587" y="3384813"/>
            <a:ext cx="2728201" cy="510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15000"/>
              </a:lnSpc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Enabled search &amp; Machine Learning for APM, Java agents GA, RUM GA</a:t>
            </a:r>
          </a:p>
        </p:txBody>
      </p:sp>
      <p:sp>
        <p:nvSpPr>
          <p:cNvPr id="1473" name="Google Shape;9466;p269"/>
          <p:cNvSpPr txBox="1"/>
          <p:nvPr/>
        </p:nvSpPr>
        <p:spPr>
          <a:xfrm>
            <a:off x="384661" y="3211504"/>
            <a:ext cx="758402" cy="3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r">
              <a:lnSpc>
                <a:spcPct val="115000"/>
              </a:lnSpc>
              <a:defRPr b="1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6.4</a:t>
            </a:r>
          </a:p>
        </p:txBody>
      </p:sp>
      <p:grpSp>
        <p:nvGrpSpPr>
          <p:cNvPr id="1476" name="Google Shape;9467;p269"/>
          <p:cNvGrpSpPr/>
          <p:nvPr/>
        </p:nvGrpSpPr>
        <p:grpSpPr>
          <a:xfrm>
            <a:off x="1130361" y="2744846"/>
            <a:ext cx="529801" cy="669303"/>
            <a:chOff x="0" y="0"/>
            <a:chExt cx="529799" cy="669302"/>
          </a:xfrm>
        </p:grpSpPr>
        <p:sp>
          <p:nvSpPr>
            <p:cNvPr id="1474" name="Google Shape;9468;p269"/>
            <p:cNvSpPr/>
            <p:nvPr/>
          </p:nvSpPr>
          <p:spPr>
            <a:xfrm>
              <a:off x="198148" y="0"/>
              <a:ext cx="133500" cy="669303"/>
            </a:xfrm>
            <a:prstGeom prst="rect">
              <a:avLst/>
            </a:prstGeom>
            <a:solidFill>
              <a:srgbClr val="3CC7F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475" name="Google Shape;9469;p269"/>
            <p:cNvSpPr/>
            <p:nvPr/>
          </p:nvSpPr>
          <p:spPr>
            <a:xfrm flipH="1" flipV="1">
              <a:off x="0" y="520"/>
              <a:ext cx="529800" cy="1"/>
            </a:xfrm>
            <a:prstGeom prst="line">
              <a:avLst/>
            </a:prstGeom>
            <a:noFill/>
            <a:ln w="9525" cap="flat">
              <a:solidFill>
                <a:srgbClr val="C2C2C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1477" name="Google Shape;9470;p269"/>
          <p:cNvSpPr txBox="1"/>
          <p:nvPr/>
        </p:nvSpPr>
        <p:spPr>
          <a:xfrm>
            <a:off x="1692587" y="1836191"/>
            <a:ext cx="2728201" cy="3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15000"/>
              </a:lnSpc>
              <a:defRPr b="1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Elastic APM beta release</a:t>
            </a:r>
          </a:p>
        </p:txBody>
      </p:sp>
      <p:sp>
        <p:nvSpPr>
          <p:cNvPr id="1478" name="Google Shape;9471;p269"/>
          <p:cNvSpPr txBox="1"/>
          <p:nvPr/>
        </p:nvSpPr>
        <p:spPr>
          <a:xfrm>
            <a:off x="1692587" y="2012963"/>
            <a:ext cx="2728201" cy="510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15000"/>
              </a:lnSpc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Including APM Server and curated APM UI native to Kibana</a:t>
            </a:r>
          </a:p>
        </p:txBody>
      </p:sp>
      <p:sp>
        <p:nvSpPr>
          <p:cNvPr id="1479" name="Google Shape;9472;p269"/>
          <p:cNvSpPr txBox="1"/>
          <p:nvPr/>
        </p:nvSpPr>
        <p:spPr>
          <a:xfrm>
            <a:off x="90819" y="2555900"/>
            <a:ext cx="1052102" cy="3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r">
              <a:lnSpc>
                <a:spcPct val="115000"/>
              </a:lnSpc>
              <a:defRPr b="1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6.2</a:t>
            </a:r>
          </a:p>
        </p:txBody>
      </p:sp>
      <p:sp>
        <p:nvSpPr>
          <p:cNvPr id="1480" name="Google Shape;9473;p269"/>
          <p:cNvSpPr txBox="1"/>
          <p:nvPr/>
        </p:nvSpPr>
        <p:spPr>
          <a:xfrm>
            <a:off x="1692587" y="3873967"/>
            <a:ext cx="3580202" cy="3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15000"/>
              </a:lnSpc>
              <a:defRPr b="1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Distributed tracing + Java &amp; Go agents</a:t>
            </a:r>
          </a:p>
        </p:txBody>
      </p:sp>
      <p:sp>
        <p:nvSpPr>
          <p:cNvPr id="1481" name="Google Shape;9474;p269"/>
          <p:cNvSpPr txBox="1"/>
          <p:nvPr/>
        </p:nvSpPr>
        <p:spPr>
          <a:xfrm>
            <a:off x="1692587" y="4060007"/>
            <a:ext cx="2728201" cy="685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15000"/>
              </a:lnSpc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Support for open tracing enabled with Distributed tracing, added Go Agent, integrated UI with Logs &amp; Metrics</a:t>
            </a:r>
          </a:p>
        </p:txBody>
      </p:sp>
      <p:sp>
        <p:nvSpPr>
          <p:cNvPr id="1482" name="Google Shape;9475;p269"/>
          <p:cNvSpPr/>
          <p:nvPr/>
        </p:nvSpPr>
        <p:spPr>
          <a:xfrm flipH="1">
            <a:off x="1130362" y="4094465"/>
            <a:ext cx="529800" cy="1"/>
          </a:xfrm>
          <a:prstGeom prst="line">
            <a:avLst/>
          </a:prstGeom>
          <a:ln>
            <a:solidFill>
              <a:srgbClr val="C2C2C2"/>
            </a:solidFill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83" name="Google Shape;9476;p269"/>
          <p:cNvSpPr txBox="1"/>
          <p:nvPr/>
        </p:nvSpPr>
        <p:spPr>
          <a:xfrm>
            <a:off x="384661" y="3886698"/>
            <a:ext cx="758402" cy="3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 algn="r">
              <a:lnSpc>
                <a:spcPct val="115000"/>
              </a:lnSpc>
              <a:defRPr b="1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6.6</a:t>
            </a:r>
          </a:p>
        </p:txBody>
      </p:sp>
      <p:sp>
        <p:nvSpPr>
          <p:cNvPr id="1484" name="Google Shape;9477;p269"/>
          <p:cNvSpPr txBox="1"/>
          <p:nvPr/>
        </p:nvSpPr>
        <p:spPr>
          <a:xfrm>
            <a:off x="1692587" y="2490119"/>
            <a:ext cx="2728201" cy="3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15000"/>
              </a:lnSpc>
              <a:defRPr b="1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Elastic APM GA</a:t>
            </a:r>
          </a:p>
        </p:txBody>
      </p:sp>
      <p:sp>
        <p:nvSpPr>
          <p:cNvPr id="1485" name="Google Shape;9478;p269"/>
          <p:cNvSpPr txBox="1"/>
          <p:nvPr/>
        </p:nvSpPr>
        <p:spPr>
          <a:xfrm>
            <a:off x="1692587" y="2676150"/>
            <a:ext cx="2728201" cy="510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15000"/>
              </a:lnSpc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Agents for Python, Node.js, Ruby, Javascript; Real User Monitoring</a:t>
            </a:r>
          </a:p>
        </p:txBody>
      </p:sp>
      <p:grpSp>
        <p:nvGrpSpPr>
          <p:cNvPr id="1488" name="Google Shape;9480;p269"/>
          <p:cNvGrpSpPr/>
          <p:nvPr/>
        </p:nvGrpSpPr>
        <p:grpSpPr>
          <a:xfrm>
            <a:off x="1130361" y="4096868"/>
            <a:ext cx="529801" cy="669303"/>
            <a:chOff x="0" y="0"/>
            <a:chExt cx="529799" cy="669302"/>
          </a:xfrm>
        </p:grpSpPr>
        <p:sp>
          <p:nvSpPr>
            <p:cNvPr id="1486" name="Google Shape;9481;p269"/>
            <p:cNvSpPr/>
            <p:nvPr/>
          </p:nvSpPr>
          <p:spPr>
            <a:xfrm>
              <a:off x="198148" y="0"/>
              <a:ext cx="133500" cy="669303"/>
            </a:xfrm>
            <a:prstGeom prst="rect">
              <a:avLst/>
            </a:prstGeom>
            <a:solidFill>
              <a:srgbClr val="3CC7F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487" name="Google Shape;9482;p269"/>
            <p:cNvSpPr/>
            <p:nvPr/>
          </p:nvSpPr>
          <p:spPr>
            <a:xfrm flipH="1" flipV="1">
              <a:off x="0" y="520"/>
              <a:ext cx="529800" cy="1"/>
            </a:xfrm>
            <a:prstGeom prst="line">
              <a:avLst/>
            </a:prstGeom>
            <a:noFill/>
            <a:ln w="9525" cap="flat">
              <a:solidFill>
                <a:srgbClr val="C2C2C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2;p1"/>
          <p:cNvSpPr txBox="1"/>
          <p:nvPr>
            <p:ph type="sldNum" sz="quarter" idx="2"/>
          </p:nvPr>
        </p:nvSpPr>
        <p:spPr>
          <a:xfrm>
            <a:off x="100092" y="4860132"/>
            <a:ext cx="245364" cy="2269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3" name="Google Shape;4058;p110"/>
          <p:cNvSpPr txBox="1"/>
          <p:nvPr>
            <p:ph type="title"/>
          </p:nvPr>
        </p:nvSpPr>
        <p:spPr>
          <a:xfrm>
            <a:off x="343931" y="91524"/>
            <a:ext cx="7962002" cy="768302"/>
          </a:xfrm>
          <a:prstGeom prst="rect">
            <a:avLst/>
          </a:prstGeom>
        </p:spPr>
        <p:txBody>
          <a:bodyPr/>
          <a:lstStyle/>
          <a:p>
            <a:pPr/>
            <a:r>
              <a:t>What happens between the log entries?</a:t>
            </a:r>
          </a:p>
        </p:txBody>
      </p:sp>
      <p:grpSp>
        <p:nvGrpSpPr>
          <p:cNvPr id="1496" name="Google Shape;4059;p110"/>
          <p:cNvGrpSpPr/>
          <p:nvPr/>
        </p:nvGrpSpPr>
        <p:grpSpPr>
          <a:xfrm>
            <a:off x="684274" y="1501574"/>
            <a:ext cx="7608901" cy="580502"/>
            <a:chOff x="0" y="0"/>
            <a:chExt cx="7608900" cy="580500"/>
          </a:xfrm>
        </p:grpSpPr>
        <p:sp>
          <p:nvSpPr>
            <p:cNvPr id="1494" name="Shape"/>
            <p:cNvSpPr/>
            <p:nvPr/>
          </p:nvSpPr>
          <p:spPr>
            <a:xfrm>
              <a:off x="0" y="-1"/>
              <a:ext cx="7608900" cy="58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776" y="0"/>
                  </a:lnTo>
                  <a:lnTo>
                    <a:pt x="21600" y="10800"/>
                  </a:lnTo>
                  <a:lnTo>
                    <a:pt x="2077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EAD3"/>
            </a:solidFill>
            <a:ln w="9525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1400">
                  <a:latin typeface="Consolas"/>
                  <a:ea typeface="Consolas"/>
                  <a:cs typeface="Consolas"/>
                  <a:sym typeface="Consolas"/>
                </a:defRPr>
              </a:pPr>
            </a:p>
          </p:txBody>
        </p:sp>
        <p:sp>
          <p:nvSpPr>
            <p:cNvPr id="1495" name="08:32:10 Request comes in &quot;/api/checkout&quot;"/>
            <p:cNvSpPr txBox="1"/>
            <p:nvPr/>
          </p:nvSpPr>
          <p:spPr>
            <a:xfrm>
              <a:off x="-1" y="90875"/>
              <a:ext cx="7463777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r">
                <a:defRPr sz="14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08:32:10 </a:t>
              </a:r>
              <a:r>
                <a:rPr>
                  <a:latin typeface="+mn-lt"/>
                  <a:ea typeface="+mn-ea"/>
                  <a:cs typeface="+mn-cs"/>
                  <a:sym typeface="Arial"/>
                </a:rPr>
                <a:t>Request comes in </a:t>
              </a:r>
              <a:r>
                <a:t>"/api/checkout"</a:t>
              </a:r>
            </a:p>
          </p:txBody>
        </p:sp>
      </p:grpSp>
      <p:grpSp>
        <p:nvGrpSpPr>
          <p:cNvPr id="1499" name="Google Shape;4060;p110"/>
          <p:cNvGrpSpPr/>
          <p:nvPr/>
        </p:nvGrpSpPr>
        <p:grpSpPr>
          <a:xfrm>
            <a:off x="381274" y="3859474"/>
            <a:ext cx="7608902" cy="580501"/>
            <a:chOff x="0" y="0"/>
            <a:chExt cx="7608900" cy="580500"/>
          </a:xfrm>
        </p:grpSpPr>
        <p:sp>
          <p:nvSpPr>
            <p:cNvPr id="1497" name="Shape"/>
            <p:cNvSpPr/>
            <p:nvPr/>
          </p:nvSpPr>
          <p:spPr>
            <a:xfrm flipH="1">
              <a:off x="0" y="0"/>
              <a:ext cx="7608901" cy="58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776" y="0"/>
                  </a:lnTo>
                  <a:lnTo>
                    <a:pt x="21600" y="10800"/>
                  </a:lnTo>
                  <a:lnTo>
                    <a:pt x="2077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A9999"/>
            </a:solidFill>
            <a:ln w="9525" cap="flat">
              <a:solidFill>
                <a:srgbClr val="E06666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400">
                  <a:latin typeface="Consolas"/>
                  <a:ea typeface="Consolas"/>
                  <a:cs typeface="Consolas"/>
                  <a:sym typeface="Consolas"/>
                </a:defRPr>
              </a:pPr>
            </a:p>
          </p:txBody>
        </p:sp>
        <p:sp>
          <p:nvSpPr>
            <p:cNvPr id="1498" name="08.33:27 Response goes back &quot;/api/checkout 500 ERROR&quot;"/>
            <p:cNvSpPr txBox="1"/>
            <p:nvPr/>
          </p:nvSpPr>
          <p:spPr>
            <a:xfrm>
              <a:off x="145124" y="90875"/>
              <a:ext cx="7463777" cy="398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defRPr sz="14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08.33:27 </a:t>
              </a:r>
              <a:r>
                <a:rPr>
                  <a:latin typeface="+mn-lt"/>
                  <a:ea typeface="+mn-ea"/>
                  <a:cs typeface="+mn-cs"/>
                  <a:sym typeface="Arial"/>
                </a:rPr>
                <a:t>Response goes back </a:t>
              </a:r>
              <a:r>
                <a:t>"/api/checkout 500 ERROR"</a:t>
              </a:r>
            </a:p>
          </p:txBody>
        </p:sp>
      </p:grpSp>
      <p:grpSp>
        <p:nvGrpSpPr>
          <p:cNvPr id="1502" name="Google Shape;4061;p110"/>
          <p:cNvGrpSpPr/>
          <p:nvPr/>
        </p:nvGrpSpPr>
        <p:grpSpPr>
          <a:xfrm>
            <a:off x="684274" y="2201468"/>
            <a:ext cx="7305901" cy="1538613"/>
            <a:chOff x="0" y="0"/>
            <a:chExt cx="7305899" cy="1538611"/>
          </a:xfrm>
        </p:grpSpPr>
        <p:pic>
          <p:nvPicPr>
            <p:cNvPr id="1500" name="Google Shape;4062;p110" descr="Google Shape;4062;p11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52326"/>
            <a:stretch>
              <a:fillRect/>
            </a:stretch>
          </p:blipFill>
          <p:spPr>
            <a:xfrm>
              <a:off x="0" y="0"/>
              <a:ext cx="7305900" cy="1538613"/>
            </a:xfrm>
            <a:prstGeom prst="rect">
              <a:avLst/>
            </a:prstGeom>
            <a:ln w="9525" cap="flat">
              <a:solidFill>
                <a:srgbClr val="999999"/>
              </a:solidFill>
              <a:prstDash val="solid"/>
              <a:round/>
            </a:ln>
            <a:effectLst/>
          </p:spPr>
        </p:pic>
        <p:sp>
          <p:nvSpPr>
            <p:cNvPr id="1501" name="Google Shape;4063;p110"/>
            <p:cNvSpPr txBox="1"/>
            <p:nvPr/>
          </p:nvSpPr>
          <p:spPr>
            <a:xfrm>
              <a:off x="1534050" y="479050"/>
              <a:ext cx="4637401" cy="7012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76200" dist="19050" dir="600000">
                <a:srgbClr val="000000">
                  <a:alpha val="58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Black box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2;p1"/>
          <p:cNvSpPr txBox="1"/>
          <p:nvPr>
            <p:ph type="sldNum" sz="quarter" idx="2"/>
          </p:nvPr>
        </p:nvSpPr>
        <p:spPr>
          <a:xfrm>
            <a:off x="100092" y="4860132"/>
            <a:ext cx="245364" cy="2269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5" name="Google Shape;4069;p111"/>
          <p:cNvSpPr txBox="1"/>
          <p:nvPr>
            <p:ph type="title"/>
          </p:nvPr>
        </p:nvSpPr>
        <p:spPr>
          <a:xfrm>
            <a:off x="343931" y="91524"/>
            <a:ext cx="7962002" cy="768302"/>
          </a:xfrm>
          <a:prstGeom prst="rect">
            <a:avLst/>
          </a:prstGeom>
        </p:spPr>
        <p:txBody>
          <a:bodyPr/>
          <a:lstStyle/>
          <a:p>
            <a:pPr/>
            <a:r>
              <a:t>What happens between the log entries?</a:t>
            </a:r>
          </a:p>
        </p:txBody>
      </p:sp>
      <p:sp>
        <p:nvSpPr>
          <p:cNvPr id="1506" name="Google Shape;4070;p111"/>
          <p:cNvSpPr txBox="1"/>
          <p:nvPr>
            <p:ph type="body" sz="quarter" idx="1"/>
          </p:nvPr>
        </p:nvSpPr>
        <p:spPr>
          <a:xfrm>
            <a:off x="343931" y="831750"/>
            <a:ext cx="7962002" cy="350401"/>
          </a:xfrm>
          <a:prstGeom prst="rect">
            <a:avLst/>
          </a:prstGeom>
        </p:spPr>
        <p:txBody>
          <a:bodyPr/>
          <a:lstStyle>
            <a:lvl1pPr marL="0" indent="0" defTabSz="557784">
              <a:lnSpc>
                <a:spcPct val="85000"/>
              </a:lnSpc>
              <a:spcBef>
                <a:spcPts val="0"/>
              </a:spcBef>
              <a:buSzTx/>
              <a:buNone/>
              <a:defRPr sz="1098">
                <a:solidFill>
                  <a:srgbClr val="00A9E5"/>
                </a:solidFill>
              </a:defRPr>
            </a:lvl1pPr>
          </a:lstStyle>
          <a:p>
            <a:pPr/>
            <a:r>
              <a:t>APM agents live inside the application code</a:t>
            </a:r>
          </a:p>
        </p:txBody>
      </p:sp>
      <p:grpSp>
        <p:nvGrpSpPr>
          <p:cNvPr id="1509" name="Google Shape;4071;p111"/>
          <p:cNvGrpSpPr/>
          <p:nvPr/>
        </p:nvGrpSpPr>
        <p:grpSpPr>
          <a:xfrm>
            <a:off x="684274" y="1501574"/>
            <a:ext cx="7608901" cy="580502"/>
            <a:chOff x="0" y="0"/>
            <a:chExt cx="7608900" cy="580500"/>
          </a:xfrm>
        </p:grpSpPr>
        <p:sp>
          <p:nvSpPr>
            <p:cNvPr id="1507" name="Shape"/>
            <p:cNvSpPr/>
            <p:nvPr/>
          </p:nvSpPr>
          <p:spPr>
            <a:xfrm>
              <a:off x="0" y="-1"/>
              <a:ext cx="7608900" cy="58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776" y="0"/>
                  </a:lnTo>
                  <a:lnTo>
                    <a:pt x="21600" y="10800"/>
                  </a:lnTo>
                  <a:lnTo>
                    <a:pt x="2077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EAD3"/>
            </a:solidFill>
            <a:ln w="9525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1400">
                  <a:latin typeface="Consolas"/>
                  <a:ea typeface="Consolas"/>
                  <a:cs typeface="Consolas"/>
                  <a:sym typeface="Consolas"/>
                </a:defRPr>
              </a:pPr>
            </a:p>
          </p:txBody>
        </p:sp>
        <p:sp>
          <p:nvSpPr>
            <p:cNvPr id="1508" name="08:32:10 Request comes in &quot;/api/checkout&quot;"/>
            <p:cNvSpPr txBox="1"/>
            <p:nvPr/>
          </p:nvSpPr>
          <p:spPr>
            <a:xfrm>
              <a:off x="-1" y="90875"/>
              <a:ext cx="7463777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r">
                <a:defRPr sz="14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08:32:10 </a:t>
              </a:r>
              <a:r>
                <a:rPr>
                  <a:latin typeface="+mn-lt"/>
                  <a:ea typeface="+mn-ea"/>
                  <a:cs typeface="+mn-cs"/>
                  <a:sym typeface="Arial"/>
                </a:rPr>
                <a:t>Request comes in </a:t>
              </a:r>
              <a:r>
                <a:t>"/api/checkout"</a:t>
              </a:r>
            </a:p>
          </p:txBody>
        </p:sp>
      </p:grpSp>
      <p:grpSp>
        <p:nvGrpSpPr>
          <p:cNvPr id="1512" name="Google Shape;4072;p111"/>
          <p:cNvGrpSpPr/>
          <p:nvPr/>
        </p:nvGrpSpPr>
        <p:grpSpPr>
          <a:xfrm>
            <a:off x="381274" y="3859474"/>
            <a:ext cx="7608902" cy="580501"/>
            <a:chOff x="0" y="0"/>
            <a:chExt cx="7608900" cy="580500"/>
          </a:xfrm>
        </p:grpSpPr>
        <p:sp>
          <p:nvSpPr>
            <p:cNvPr id="1510" name="Shape"/>
            <p:cNvSpPr/>
            <p:nvPr/>
          </p:nvSpPr>
          <p:spPr>
            <a:xfrm flipH="1">
              <a:off x="0" y="0"/>
              <a:ext cx="7608901" cy="58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776" y="0"/>
                  </a:lnTo>
                  <a:lnTo>
                    <a:pt x="21600" y="10800"/>
                  </a:lnTo>
                  <a:lnTo>
                    <a:pt x="2077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A9999"/>
            </a:solidFill>
            <a:ln w="9525" cap="flat">
              <a:solidFill>
                <a:srgbClr val="E06666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400">
                  <a:latin typeface="Consolas"/>
                  <a:ea typeface="Consolas"/>
                  <a:cs typeface="Consolas"/>
                  <a:sym typeface="Consolas"/>
                </a:defRPr>
              </a:pPr>
            </a:p>
          </p:txBody>
        </p:sp>
        <p:sp>
          <p:nvSpPr>
            <p:cNvPr id="1511" name="08.33:27 Response goes back &quot;/api/checkout 500 ERROR&quot;"/>
            <p:cNvSpPr txBox="1"/>
            <p:nvPr/>
          </p:nvSpPr>
          <p:spPr>
            <a:xfrm>
              <a:off x="145124" y="90875"/>
              <a:ext cx="7463777" cy="398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defRPr sz="14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08.33:27 </a:t>
              </a:r>
              <a:r>
                <a:rPr>
                  <a:latin typeface="+mn-lt"/>
                  <a:ea typeface="+mn-ea"/>
                  <a:cs typeface="+mn-cs"/>
                  <a:sym typeface="Arial"/>
                </a:rPr>
                <a:t>Response goes back </a:t>
              </a:r>
              <a:r>
                <a:t>"/api/checkout 500 ERROR"</a:t>
              </a:r>
            </a:p>
          </p:txBody>
        </p:sp>
      </p:grpSp>
      <p:pic>
        <p:nvPicPr>
          <p:cNvPr id="1513" name="Google Shape;4073;p111" descr="Google Shape;4073;p111"/>
          <p:cNvPicPr>
            <a:picLocks noChangeAspect="1"/>
          </p:cNvPicPr>
          <p:nvPr/>
        </p:nvPicPr>
        <p:blipFill>
          <a:blip r:embed="rId2">
            <a:extLst/>
          </a:blip>
          <a:srcRect l="0" t="21818" r="0" b="50426"/>
          <a:stretch>
            <a:fillRect/>
          </a:stretch>
        </p:blipFill>
        <p:spPr>
          <a:xfrm>
            <a:off x="684274" y="2201468"/>
            <a:ext cx="7305904" cy="1538613"/>
          </a:xfrm>
          <a:prstGeom prst="rect">
            <a:avLst/>
          </a:prstGeom>
          <a:ln>
            <a:solidFill>
              <a:srgbClr val="999999"/>
            </a:solidFill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Demo Appl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Application</a:t>
            </a:r>
          </a:p>
        </p:txBody>
      </p:sp>
      <p:sp>
        <p:nvSpPr>
          <p:cNvPr id="1327" name="Slide Number"/>
          <p:cNvSpPr txBox="1"/>
          <p:nvPr>
            <p:ph type="sldNum" sz="quarter" idx="2"/>
          </p:nvPr>
        </p:nvSpPr>
        <p:spPr>
          <a:xfrm>
            <a:off x="100093" y="4860132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8" name="Browser"/>
          <p:cNvSpPr/>
          <p:nvPr/>
        </p:nvSpPr>
        <p:spPr>
          <a:xfrm>
            <a:off x="142676" y="2200944"/>
            <a:ext cx="1416845" cy="741612"/>
          </a:xfrm>
          <a:prstGeom prst="roundRect">
            <a:avLst>
              <a:gd name="adj" fmla="val 2042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Browser</a:t>
            </a:r>
          </a:p>
        </p:txBody>
      </p:sp>
      <p:grpSp>
        <p:nvGrpSpPr>
          <p:cNvPr id="1331" name="Group"/>
          <p:cNvGrpSpPr/>
          <p:nvPr/>
        </p:nvGrpSpPr>
        <p:grpSpPr>
          <a:xfrm>
            <a:off x="1510853" y="2200944"/>
            <a:ext cx="2271168" cy="741612"/>
            <a:chOff x="0" y="0"/>
            <a:chExt cx="2271166" cy="741610"/>
          </a:xfrm>
        </p:grpSpPr>
        <p:sp>
          <p:nvSpPr>
            <p:cNvPr id="1329" name="Frontend (.NET Core)"/>
            <p:cNvSpPr/>
            <p:nvPr/>
          </p:nvSpPr>
          <p:spPr>
            <a:xfrm>
              <a:off x="854323" y="0"/>
              <a:ext cx="1416844" cy="741611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  <a:r>
                <a:t>Frontend (.NET Core)</a:t>
              </a:r>
            </a:p>
          </p:txBody>
        </p:sp>
        <p:sp>
          <p:nvSpPr>
            <p:cNvPr id="1330" name="Line"/>
            <p:cNvSpPr/>
            <p:nvPr/>
          </p:nvSpPr>
          <p:spPr>
            <a:xfrm>
              <a:off x="0" y="392121"/>
              <a:ext cx="78504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34" name="Group"/>
          <p:cNvGrpSpPr/>
          <p:nvPr/>
        </p:nvGrpSpPr>
        <p:grpSpPr>
          <a:xfrm>
            <a:off x="3762394" y="2762250"/>
            <a:ext cx="4197530" cy="923256"/>
            <a:chOff x="0" y="0"/>
            <a:chExt cx="4197529" cy="923255"/>
          </a:xfrm>
        </p:grpSpPr>
        <p:sp>
          <p:nvSpPr>
            <p:cNvPr id="1332" name="fixer.io (http)"/>
            <p:cNvSpPr/>
            <p:nvPr/>
          </p:nvSpPr>
          <p:spPr>
            <a:xfrm>
              <a:off x="3187482" y="181644"/>
              <a:ext cx="1010048" cy="741612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  <a:r>
                <a:rPr u="sng">
                  <a:solidFill>
                    <a:schemeClr val="accent5"/>
                  </a:solidFill>
                  <a:uFill>
                    <a:solidFill>
                      <a:schemeClr val="accent5"/>
                    </a:solidFill>
                  </a:uFill>
                  <a:hlinkClick r:id="rId2" invalidUrl="" action="" tgtFrame="" tooltip="" history="1" highlightClick="0" endSnd="0"/>
                </a:rPr>
                <a:t>fixer.io</a:t>
              </a:r>
              <a:r>
                <a:t> (http)</a:t>
              </a:r>
            </a:p>
          </p:txBody>
        </p:sp>
        <p:sp>
          <p:nvSpPr>
            <p:cNvPr id="1333" name="Line"/>
            <p:cNvSpPr/>
            <p:nvPr/>
          </p:nvSpPr>
          <p:spPr>
            <a:xfrm>
              <a:off x="-1" y="0"/>
              <a:ext cx="3249654" cy="62398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39" name="Group"/>
          <p:cNvGrpSpPr/>
          <p:nvPr/>
        </p:nvGrpSpPr>
        <p:grpSpPr>
          <a:xfrm>
            <a:off x="3636306" y="1457994"/>
            <a:ext cx="4323618" cy="948954"/>
            <a:chOff x="0" y="0"/>
            <a:chExt cx="4323616" cy="948953"/>
          </a:xfrm>
        </p:grpSpPr>
        <p:sp>
          <p:nvSpPr>
            <p:cNvPr id="1335" name="MySQL Db"/>
            <p:cNvSpPr/>
            <p:nvPr/>
          </p:nvSpPr>
          <p:spPr>
            <a:xfrm>
              <a:off x="3313569" y="0"/>
              <a:ext cx="1010048" cy="741611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  <a:r>
                <a:t>MySQL Db</a:t>
              </a:r>
            </a:p>
          </p:txBody>
        </p:sp>
        <p:sp>
          <p:nvSpPr>
            <p:cNvPr id="1336" name="DbService (.NET Core)"/>
            <p:cNvSpPr/>
            <p:nvPr/>
          </p:nvSpPr>
          <p:spPr>
            <a:xfrm>
              <a:off x="951369" y="0"/>
              <a:ext cx="1416845" cy="741611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  <a:r>
                <a:t>DbService (.NET Core)</a:t>
              </a:r>
            </a:p>
          </p:txBody>
        </p:sp>
        <p:sp>
          <p:nvSpPr>
            <p:cNvPr id="1337" name="Line"/>
            <p:cNvSpPr/>
            <p:nvPr/>
          </p:nvSpPr>
          <p:spPr>
            <a:xfrm flipV="1">
              <a:off x="0" y="612104"/>
              <a:ext cx="926985" cy="3368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38" name="Line"/>
            <p:cNvSpPr/>
            <p:nvPr/>
          </p:nvSpPr>
          <p:spPr>
            <a:xfrm>
              <a:off x="2336799" y="517020"/>
              <a:ext cx="938354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43" name="Group"/>
          <p:cNvGrpSpPr/>
          <p:nvPr/>
        </p:nvGrpSpPr>
        <p:grpSpPr>
          <a:xfrm>
            <a:off x="2151144" y="1113346"/>
            <a:ext cx="6105002" cy="2026867"/>
            <a:chOff x="0" y="0"/>
            <a:chExt cx="6105001" cy="2026865"/>
          </a:xfrm>
        </p:grpSpPr>
        <p:sp>
          <p:nvSpPr>
            <p:cNvPr id="1340" name="Docker"/>
            <p:cNvSpPr/>
            <p:nvPr/>
          </p:nvSpPr>
          <p:spPr>
            <a:xfrm>
              <a:off x="0" y="684088"/>
              <a:ext cx="1718023" cy="1342778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Docker</a:t>
              </a:r>
            </a:p>
          </p:txBody>
        </p:sp>
        <p:sp>
          <p:nvSpPr>
            <p:cNvPr id="1341" name="Docker"/>
            <p:cNvSpPr/>
            <p:nvPr/>
          </p:nvSpPr>
          <p:spPr>
            <a:xfrm>
              <a:off x="2228177" y="1942"/>
              <a:ext cx="1718023" cy="1342778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Docker</a:t>
              </a:r>
            </a:p>
          </p:txBody>
        </p:sp>
        <p:sp>
          <p:nvSpPr>
            <p:cNvPr id="1342" name="Docker"/>
            <p:cNvSpPr/>
            <p:nvPr/>
          </p:nvSpPr>
          <p:spPr>
            <a:xfrm>
              <a:off x="4386978" y="0"/>
              <a:ext cx="1718024" cy="1342777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Docker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1" grpId="1"/>
      <p:bldP build="whole" bldLvl="1" animBg="1" rev="0" advAuto="0" spid="1334" grpId="2"/>
      <p:bldP build="whole" bldLvl="1" animBg="1" rev="0" advAuto="0" spid="1339" grpId="3"/>
      <p:bldP build="whole" bldLvl="1" animBg="1" rev="0" advAuto="0" spid="1343" grpId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4084;p113"/>
          <p:cNvSpPr/>
          <p:nvPr/>
        </p:nvSpPr>
        <p:spPr>
          <a:xfrm>
            <a:off x="3440324" y="1569149"/>
            <a:ext cx="1316701" cy="1156502"/>
          </a:xfrm>
          <a:prstGeom prst="roundRect">
            <a:avLst>
              <a:gd name="adj" fmla="val 2778"/>
            </a:avLst>
          </a:prstGeom>
          <a:ln w="22225">
            <a:solidFill>
              <a:srgbClr val="94C93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16" name="Google Shape;4085;p113"/>
          <p:cNvSpPr/>
          <p:nvPr/>
        </p:nvSpPr>
        <p:spPr>
          <a:xfrm>
            <a:off x="6631533" y="1043476"/>
            <a:ext cx="1371601" cy="3344401"/>
          </a:xfrm>
          <a:prstGeom prst="roundRect">
            <a:avLst>
              <a:gd name="adj" fmla="val 2778"/>
            </a:avLst>
          </a:prstGeom>
          <a:ln w="22225">
            <a:solidFill>
              <a:srgbClr val="EF4F98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17" name="Google Shape;4086;p113"/>
          <p:cNvSpPr txBox="1"/>
          <p:nvPr>
            <p:ph type="title" idx="4294967295"/>
          </p:nvPr>
        </p:nvSpPr>
        <p:spPr>
          <a:xfrm>
            <a:off x="343931" y="91524"/>
            <a:ext cx="7962002" cy="7683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Application Metric Collection - Beats</a:t>
            </a:r>
          </a:p>
        </p:txBody>
      </p:sp>
      <p:grpSp>
        <p:nvGrpSpPr>
          <p:cNvPr id="1520" name="Google Shape;4087;p113"/>
          <p:cNvGrpSpPr/>
          <p:nvPr/>
        </p:nvGrpSpPr>
        <p:grpSpPr>
          <a:xfrm>
            <a:off x="5104786" y="1046942"/>
            <a:ext cx="1246201" cy="3344402"/>
            <a:chOff x="0" y="0"/>
            <a:chExt cx="1246199" cy="3344400"/>
          </a:xfrm>
        </p:grpSpPr>
        <p:sp>
          <p:nvSpPr>
            <p:cNvPr id="1518" name="Rounded Rectangle"/>
            <p:cNvSpPr/>
            <p:nvPr/>
          </p:nvSpPr>
          <p:spPr>
            <a:xfrm>
              <a:off x="0" y="0"/>
              <a:ext cx="1246200" cy="3344401"/>
            </a:xfrm>
            <a:prstGeom prst="roundRect">
              <a:avLst>
                <a:gd name="adj" fmla="val 2778"/>
              </a:avLst>
            </a:prstGeom>
            <a:noFill/>
            <a:ln w="22225" cap="flat">
              <a:solidFill>
                <a:srgbClr val="3EBEB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19" name="Text"/>
            <p:cNvSpPr txBox="1"/>
            <p:nvPr/>
          </p:nvSpPr>
          <p:spPr>
            <a:xfrm>
              <a:off x="10139" y="1363539"/>
              <a:ext cx="1225922" cy="617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			</a:t>
              </a:r>
            </a:p>
          </p:txBody>
        </p:sp>
      </p:grpSp>
      <p:grpSp>
        <p:nvGrpSpPr>
          <p:cNvPr id="1523" name="Google Shape;4088;p113"/>
          <p:cNvGrpSpPr/>
          <p:nvPr/>
        </p:nvGrpSpPr>
        <p:grpSpPr>
          <a:xfrm>
            <a:off x="6826698" y="1155897"/>
            <a:ext cx="974177" cy="384395"/>
            <a:chOff x="0" y="0"/>
            <a:chExt cx="974176" cy="384394"/>
          </a:xfrm>
        </p:grpSpPr>
        <p:pic>
          <p:nvPicPr>
            <p:cNvPr id="1521" name="Google Shape;4089;p113" descr="Google Shape;4089;p1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90558" cy="3843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2" name="Google Shape;4090;p113"/>
            <p:cNvSpPr txBox="1"/>
            <p:nvPr/>
          </p:nvSpPr>
          <p:spPr>
            <a:xfrm>
              <a:off x="353476" y="75609"/>
              <a:ext cx="620701" cy="20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Kibana</a:t>
              </a:r>
            </a:p>
          </p:txBody>
        </p:sp>
      </p:grpSp>
      <p:sp>
        <p:nvSpPr>
          <p:cNvPr id="1524" name="Google Shape;4091;p113"/>
          <p:cNvSpPr/>
          <p:nvPr/>
        </p:nvSpPr>
        <p:spPr>
          <a:xfrm>
            <a:off x="845450" y="979549"/>
            <a:ext cx="1354201" cy="1746002"/>
          </a:xfrm>
          <a:prstGeom prst="roundRect">
            <a:avLst>
              <a:gd name="adj" fmla="val 2778"/>
            </a:avLst>
          </a:prstGeom>
          <a:ln w="22225">
            <a:solidFill>
              <a:srgbClr val="3CC7F4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1527" name="Google Shape;4092;p113"/>
          <p:cNvGrpSpPr/>
          <p:nvPr/>
        </p:nvGrpSpPr>
        <p:grpSpPr>
          <a:xfrm>
            <a:off x="1054252" y="1659053"/>
            <a:ext cx="936589" cy="384395"/>
            <a:chOff x="0" y="0"/>
            <a:chExt cx="936588" cy="384394"/>
          </a:xfrm>
        </p:grpSpPr>
        <p:pic>
          <p:nvPicPr>
            <p:cNvPr id="1525" name="Google Shape;4093;p113" descr="Google Shape;4093;p1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377648" cy="3843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6" name="Google Shape;4094;p113"/>
            <p:cNvSpPr txBox="1"/>
            <p:nvPr/>
          </p:nvSpPr>
          <p:spPr>
            <a:xfrm>
              <a:off x="351287" y="75609"/>
              <a:ext cx="585301" cy="20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Beats</a:t>
              </a:r>
            </a:p>
          </p:txBody>
        </p:sp>
      </p:grpSp>
      <p:grpSp>
        <p:nvGrpSpPr>
          <p:cNvPr id="1530" name="Google Shape;4095;p113"/>
          <p:cNvGrpSpPr/>
          <p:nvPr/>
        </p:nvGrpSpPr>
        <p:grpSpPr>
          <a:xfrm>
            <a:off x="3577766" y="1955202"/>
            <a:ext cx="1103060" cy="384395"/>
            <a:chOff x="0" y="0"/>
            <a:chExt cx="1103059" cy="384394"/>
          </a:xfrm>
        </p:grpSpPr>
        <p:pic>
          <p:nvPicPr>
            <p:cNvPr id="1528" name="Google Shape;4096;p113" descr="Google Shape;4096;p1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90558" cy="3843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9" name="Google Shape;4097;p113"/>
            <p:cNvSpPr txBox="1"/>
            <p:nvPr/>
          </p:nvSpPr>
          <p:spPr>
            <a:xfrm>
              <a:off x="347059" y="72954"/>
              <a:ext cx="756001" cy="20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Logstash</a:t>
              </a:r>
            </a:p>
          </p:txBody>
        </p:sp>
      </p:grpSp>
      <p:sp>
        <p:nvSpPr>
          <p:cNvPr id="1531" name="Google Shape;4098;p113"/>
          <p:cNvSpPr/>
          <p:nvPr/>
        </p:nvSpPr>
        <p:spPr>
          <a:xfrm flipV="1">
            <a:off x="2199533" y="2304372"/>
            <a:ext cx="1237802" cy="10501"/>
          </a:xfrm>
          <a:prstGeom prst="line">
            <a:avLst/>
          </a:prstGeom>
          <a:ln w="1905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32" name="Google Shape;4099;p113"/>
          <p:cNvSpPr/>
          <p:nvPr/>
        </p:nvSpPr>
        <p:spPr>
          <a:xfrm>
            <a:off x="4757013" y="2147387"/>
            <a:ext cx="322201" cy="1"/>
          </a:xfrm>
          <a:prstGeom prst="line">
            <a:avLst/>
          </a:prstGeom>
          <a:ln w="19050">
            <a:solidFill>
              <a:srgbClr val="92D050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33" name="Google Shape;4100;p113"/>
          <p:cNvSpPr/>
          <p:nvPr/>
        </p:nvSpPr>
        <p:spPr>
          <a:xfrm>
            <a:off x="2207891" y="1240741"/>
            <a:ext cx="2892301" cy="1"/>
          </a:xfrm>
          <a:prstGeom prst="line">
            <a:avLst/>
          </a:prstGeom>
          <a:ln w="1905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34" name="Google Shape;4101;p113"/>
          <p:cNvSpPr/>
          <p:nvPr/>
        </p:nvSpPr>
        <p:spPr>
          <a:xfrm>
            <a:off x="6350910" y="2531772"/>
            <a:ext cx="288001" cy="1"/>
          </a:xfrm>
          <a:prstGeom prst="line">
            <a:avLst/>
          </a:prstGeom>
          <a:ln w="19050">
            <a:solidFill>
              <a:srgbClr val="00A9E5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1535" name="Google Shape;4102;p113" descr="Google Shape;4102;p1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81122" y="1144837"/>
            <a:ext cx="390558" cy="384395"/>
          </a:xfrm>
          <a:prstGeom prst="rect">
            <a:avLst/>
          </a:prstGeom>
          <a:ln w="12700">
            <a:miter lim="400000"/>
          </a:ln>
        </p:spPr>
      </p:pic>
      <p:sp>
        <p:nvSpPr>
          <p:cNvPr id="1536" name="Google Shape;4103;p113"/>
          <p:cNvSpPr txBox="1"/>
          <p:nvPr/>
        </p:nvSpPr>
        <p:spPr>
          <a:xfrm>
            <a:off x="5532601" y="1233184"/>
            <a:ext cx="936601" cy="202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Elasticsearch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4108;p114"/>
          <p:cNvSpPr/>
          <p:nvPr/>
        </p:nvSpPr>
        <p:spPr>
          <a:xfrm>
            <a:off x="3440324" y="1569149"/>
            <a:ext cx="1316701" cy="1156502"/>
          </a:xfrm>
          <a:prstGeom prst="roundRect">
            <a:avLst>
              <a:gd name="adj" fmla="val 2778"/>
            </a:avLst>
          </a:prstGeom>
          <a:ln w="22225">
            <a:solidFill>
              <a:srgbClr val="94C93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41" name="Google Shape;4109;p114"/>
          <p:cNvSpPr/>
          <p:nvPr/>
        </p:nvSpPr>
        <p:spPr>
          <a:xfrm>
            <a:off x="6631533" y="1043476"/>
            <a:ext cx="1371601" cy="3344401"/>
          </a:xfrm>
          <a:prstGeom prst="roundRect">
            <a:avLst>
              <a:gd name="adj" fmla="val 2778"/>
            </a:avLst>
          </a:prstGeom>
          <a:ln w="22225">
            <a:solidFill>
              <a:srgbClr val="EF4F98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42" name="Google Shape;4110;p114"/>
          <p:cNvSpPr txBox="1"/>
          <p:nvPr>
            <p:ph type="title" idx="4294967295"/>
          </p:nvPr>
        </p:nvSpPr>
        <p:spPr>
          <a:xfrm>
            <a:off x="343931" y="91524"/>
            <a:ext cx="7962002" cy="7683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Application Metric Collection with Elastic APM</a:t>
            </a:r>
          </a:p>
        </p:txBody>
      </p:sp>
      <p:grpSp>
        <p:nvGrpSpPr>
          <p:cNvPr id="1545" name="Google Shape;4111;p114"/>
          <p:cNvGrpSpPr/>
          <p:nvPr/>
        </p:nvGrpSpPr>
        <p:grpSpPr>
          <a:xfrm>
            <a:off x="5104786" y="1046942"/>
            <a:ext cx="1246201" cy="3344402"/>
            <a:chOff x="0" y="0"/>
            <a:chExt cx="1246199" cy="3344400"/>
          </a:xfrm>
        </p:grpSpPr>
        <p:sp>
          <p:nvSpPr>
            <p:cNvPr id="1543" name="Rounded Rectangle"/>
            <p:cNvSpPr/>
            <p:nvPr/>
          </p:nvSpPr>
          <p:spPr>
            <a:xfrm>
              <a:off x="0" y="0"/>
              <a:ext cx="1246200" cy="3344401"/>
            </a:xfrm>
            <a:prstGeom prst="roundRect">
              <a:avLst>
                <a:gd name="adj" fmla="val 2778"/>
              </a:avLst>
            </a:prstGeom>
            <a:noFill/>
            <a:ln w="22225" cap="flat">
              <a:solidFill>
                <a:srgbClr val="3EBEB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44" name="Text"/>
            <p:cNvSpPr txBox="1"/>
            <p:nvPr/>
          </p:nvSpPr>
          <p:spPr>
            <a:xfrm>
              <a:off x="10139" y="1363539"/>
              <a:ext cx="1225922" cy="617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			</a:t>
              </a:r>
            </a:p>
          </p:txBody>
        </p:sp>
      </p:grpSp>
      <p:grpSp>
        <p:nvGrpSpPr>
          <p:cNvPr id="1548" name="Google Shape;4112;p114"/>
          <p:cNvGrpSpPr/>
          <p:nvPr/>
        </p:nvGrpSpPr>
        <p:grpSpPr>
          <a:xfrm>
            <a:off x="6826698" y="1155897"/>
            <a:ext cx="974177" cy="384395"/>
            <a:chOff x="0" y="0"/>
            <a:chExt cx="974176" cy="384394"/>
          </a:xfrm>
        </p:grpSpPr>
        <p:pic>
          <p:nvPicPr>
            <p:cNvPr id="1546" name="Google Shape;4113;p114" descr="Google Shape;4113;p11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90558" cy="3843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7" name="Google Shape;4114;p114"/>
            <p:cNvSpPr txBox="1"/>
            <p:nvPr/>
          </p:nvSpPr>
          <p:spPr>
            <a:xfrm>
              <a:off x="353476" y="75609"/>
              <a:ext cx="620701" cy="20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Kibana</a:t>
              </a:r>
            </a:p>
          </p:txBody>
        </p:sp>
      </p:grpSp>
      <p:sp>
        <p:nvSpPr>
          <p:cNvPr id="1549" name="Google Shape;4115;p114"/>
          <p:cNvSpPr/>
          <p:nvPr/>
        </p:nvSpPr>
        <p:spPr>
          <a:xfrm>
            <a:off x="845450" y="979549"/>
            <a:ext cx="1354201" cy="1746002"/>
          </a:xfrm>
          <a:prstGeom prst="roundRect">
            <a:avLst>
              <a:gd name="adj" fmla="val 2778"/>
            </a:avLst>
          </a:prstGeom>
          <a:ln w="22225">
            <a:solidFill>
              <a:srgbClr val="3CC7F4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1552" name="Google Shape;4116;p114"/>
          <p:cNvGrpSpPr/>
          <p:nvPr/>
        </p:nvGrpSpPr>
        <p:grpSpPr>
          <a:xfrm>
            <a:off x="1054252" y="1660352"/>
            <a:ext cx="936589" cy="384395"/>
            <a:chOff x="0" y="0"/>
            <a:chExt cx="936588" cy="384394"/>
          </a:xfrm>
        </p:grpSpPr>
        <p:pic>
          <p:nvPicPr>
            <p:cNvPr id="1550" name="Google Shape;4117;p114" descr="Google Shape;4117;p11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377648" cy="3843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1" name="Google Shape;4118;p114"/>
            <p:cNvSpPr txBox="1"/>
            <p:nvPr/>
          </p:nvSpPr>
          <p:spPr>
            <a:xfrm>
              <a:off x="351287" y="75609"/>
              <a:ext cx="585301" cy="20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Beats</a:t>
              </a:r>
            </a:p>
          </p:txBody>
        </p:sp>
      </p:grpSp>
      <p:grpSp>
        <p:nvGrpSpPr>
          <p:cNvPr id="1555" name="Google Shape;4119;p114"/>
          <p:cNvGrpSpPr/>
          <p:nvPr/>
        </p:nvGrpSpPr>
        <p:grpSpPr>
          <a:xfrm>
            <a:off x="3577766" y="1955202"/>
            <a:ext cx="1103060" cy="384395"/>
            <a:chOff x="0" y="0"/>
            <a:chExt cx="1103059" cy="384394"/>
          </a:xfrm>
        </p:grpSpPr>
        <p:pic>
          <p:nvPicPr>
            <p:cNvPr id="1553" name="Google Shape;4120;p114" descr="Google Shape;4120;p11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90558" cy="3843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4" name="Google Shape;4121;p114"/>
            <p:cNvSpPr txBox="1"/>
            <p:nvPr/>
          </p:nvSpPr>
          <p:spPr>
            <a:xfrm>
              <a:off x="347059" y="72954"/>
              <a:ext cx="756001" cy="20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Logstash</a:t>
              </a:r>
            </a:p>
          </p:txBody>
        </p:sp>
      </p:grpSp>
      <p:sp>
        <p:nvSpPr>
          <p:cNvPr id="1556" name="Google Shape;4122;p114"/>
          <p:cNvSpPr/>
          <p:nvPr/>
        </p:nvSpPr>
        <p:spPr>
          <a:xfrm flipV="1">
            <a:off x="2199533" y="2304372"/>
            <a:ext cx="1237802" cy="10501"/>
          </a:xfrm>
          <a:prstGeom prst="line">
            <a:avLst/>
          </a:prstGeom>
          <a:ln w="1905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57" name="Google Shape;4123;p114"/>
          <p:cNvSpPr/>
          <p:nvPr/>
        </p:nvSpPr>
        <p:spPr>
          <a:xfrm>
            <a:off x="4757013" y="2147387"/>
            <a:ext cx="322201" cy="1"/>
          </a:xfrm>
          <a:prstGeom prst="line">
            <a:avLst/>
          </a:prstGeom>
          <a:ln w="19050">
            <a:solidFill>
              <a:srgbClr val="92D050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58" name="Google Shape;4124;p114"/>
          <p:cNvSpPr/>
          <p:nvPr/>
        </p:nvSpPr>
        <p:spPr>
          <a:xfrm>
            <a:off x="2207891" y="1240741"/>
            <a:ext cx="2892301" cy="1"/>
          </a:xfrm>
          <a:prstGeom prst="line">
            <a:avLst/>
          </a:prstGeom>
          <a:ln w="1905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59" name="Google Shape;4125;p114"/>
          <p:cNvSpPr/>
          <p:nvPr/>
        </p:nvSpPr>
        <p:spPr>
          <a:xfrm>
            <a:off x="6350910" y="2531772"/>
            <a:ext cx="288001" cy="1"/>
          </a:xfrm>
          <a:prstGeom prst="line">
            <a:avLst/>
          </a:prstGeom>
          <a:ln w="19050">
            <a:solidFill>
              <a:srgbClr val="00A9E5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1560" name="Google Shape;4126;p114" descr="Google Shape;4126;p1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81122" y="1144837"/>
            <a:ext cx="390558" cy="384395"/>
          </a:xfrm>
          <a:prstGeom prst="rect">
            <a:avLst/>
          </a:prstGeom>
          <a:ln w="12700">
            <a:miter lim="400000"/>
          </a:ln>
        </p:spPr>
      </p:pic>
      <p:sp>
        <p:nvSpPr>
          <p:cNvPr id="1561" name="Google Shape;4127;p114"/>
          <p:cNvSpPr txBox="1"/>
          <p:nvPr/>
        </p:nvSpPr>
        <p:spPr>
          <a:xfrm>
            <a:off x="5532601" y="1233184"/>
            <a:ext cx="936601" cy="202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Elasticsearch</a:t>
            </a:r>
          </a:p>
        </p:txBody>
      </p:sp>
      <p:sp>
        <p:nvSpPr>
          <p:cNvPr id="1562" name="Google Shape;4128;p114"/>
          <p:cNvSpPr/>
          <p:nvPr/>
        </p:nvSpPr>
        <p:spPr>
          <a:xfrm>
            <a:off x="4531564" y="3862976"/>
            <a:ext cx="568501" cy="1"/>
          </a:xfrm>
          <a:prstGeom prst="line">
            <a:avLst/>
          </a:prstGeom>
          <a:ln w="19050">
            <a:solidFill>
              <a:srgbClr val="02A6DF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1568" name="Google Shape;4129;p114"/>
          <p:cNvGrpSpPr/>
          <p:nvPr/>
        </p:nvGrpSpPr>
        <p:grpSpPr>
          <a:xfrm>
            <a:off x="3437275" y="3557796"/>
            <a:ext cx="1316701" cy="620401"/>
            <a:chOff x="0" y="0"/>
            <a:chExt cx="1316700" cy="620400"/>
          </a:xfrm>
        </p:grpSpPr>
        <p:sp>
          <p:nvSpPr>
            <p:cNvPr id="1563" name="Google Shape;4130;p114"/>
            <p:cNvSpPr/>
            <p:nvPr/>
          </p:nvSpPr>
          <p:spPr>
            <a:xfrm>
              <a:off x="-1" y="0"/>
              <a:ext cx="1316702" cy="620401"/>
            </a:xfrm>
            <a:prstGeom prst="roundRect">
              <a:avLst>
                <a:gd name="adj" fmla="val 2778"/>
              </a:avLst>
            </a:prstGeom>
            <a:solidFill>
              <a:srgbClr val="FFFFFF"/>
            </a:solidFill>
            <a:ln w="222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grpSp>
          <p:nvGrpSpPr>
            <p:cNvPr id="1567" name="Google Shape;4131;p114"/>
            <p:cNvGrpSpPr/>
            <p:nvPr/>
          </p:nvGrpSpPr>
          <p:grpSpPr>
            <a:xfrm>
              <a:off x="123671" y="123300"/>
              <a:ext cx="1146503" cy="373801"/>
              <a:chOff x="0" y="0"/>
              <a:chExt cx="1146502" cy="373800"/>
            </a:xfrm>
          </p:grpSpPr>
          <p:sp>
            <p:nvSpPr>
              <p:cNvPr id="1564" name="Google Shape;4132;p114"/>
              <p:cNvSpPr txBox="1"/>
              <p:nvPr/>
            </p:nvSpPr>
            <p:spPr>
              <a:xfrm>
                <a:off x="389601" y="67551"/>
                <a:ext cx="756902" cy="2023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t">
                <a:spAutoFit/>
              </a:bodyPr>
              <a:lstStyle>
                <a:lvl1pPr>
                  <a:defRPr b="1" sz="800">
                    <a:latin typeface="+mn-lt"/>
                    <a:ea typeface="+mn-ea"/>
                    <a:cs typeface="+mn-cs"/>
                    <a:sym typeface="Arial"/>
                  </a:defRPr>
                </a:lvl1pPr>
              </a:lstStyle>
              <a:p>
                <a:pPr/>
                <a:r>
                  <a:t>apm-server</a:t>
                </a:r>
              </a:p>
            </p:txBody>
          </p:sp>
          <p:pic>
            <p:nvPicPr>
              <p:cNvPr id="1565" name="Google Shape;4133;p114" descr="Google Shape;4133;p114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7334" y="36203"/>
                <a:ext cx="318131" cy="3181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66" name="Google Shape;4134;p114"/>
              <p:cNvSpPr/>
              <p:nvPr/>
            </p:nvSpPr>
            <p:spPr>
              <a:xfrm>
                <a:off x="-1" y="-1"/>
                <a:ext cx="392702" cy="373802"/>
              </a:xfrm>
              <a:prstGeom prst="ellipse">
                <a:avLst/>
              </a:prstGeom>
              <a:noFill/>
              <a:ln w="12700" cap="flat">
                <a:solidFill>
                  <a:srgbClr val="02A6D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</p:grpSp>
      </p:grpSp>
      <p:sp>
        <p:nvSpPr>
          <p:cNvPr id="1569" name="Google Shape;4135;p114"/>
          <p:cNvSpPr/>
          <p:nvPr/>
        </p:nvSpPr>
        <p:spPr>
          <a:xfrm flipV="1">
            <a:off x="2203709" y="3881847"/>
            <a:ext cx="1237801" cy="10501"/>
          </a:xfrm>
          <a:prstGeom prst="line">
            <a:avLst/>
          </a:prstGeom>
          <a:ln w="1905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1572" name="Google Shape;4136;p114"/>
          <p:cNvGrpSpPr/>
          <p:nvPr/>
        </p:nvGrpSpPr>
        <p:grpSpPr>
          <a:xfrm>
            <a:off x="839799" y="2845274"/>
            <a:ext cx="1378802" cy="1549501"/>
            <a:chOff x="0" y="0"/>
            <a:chExt cx="1378800" cy="1549499"/>
          </a:xfrm>
        </p:grpSpPr>
        <p:sp>
          <p:nvSpPr>
            <p:cNvPr id="1570" name="Rounded Rectangle"/>
            <p:cNvSpPr/>
            <p:nvPr/>
          </p:nvSpPr>
          <p:spPr>
            <a:xfrm>
              <a:off x="0" y="0"/>
              <a:ext cx="1378801" cy="1549500"/>
            </a:xfrm>
            <a:prstGeom prst="roundRect">
              <a:avLst>
                <a:gd name="adj" fmla="val 2778"/>
              </a:avLst>
            </a:prstGeom>
            <a:solidFill>
              <a:srgbClr val="FFFFFF"/>
            </a:solidFill>
            <a:ln w="222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71" name="Text"/>
            <p:cNvSpPr txBox="1"/>
            <p:nvPr/>
          </p:nvSpPr>
          <p:spPr>
            <a:xfrm>
              <a:off x="11219" y="599439"/>
              <a:ext cx="1356362" cy="350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		</a:t>
              </a:r>
            </a:p>
          </p:txBody>
        </p:sp>
      </p:grpSp>
      <p:grpSp>
        <p:nvGrpSpPr>
          <p:cNvPr id="1576" name="Google Shape;4137;p114"/>
          <p:cNvGrpSpPr/>
          <p:nvPr/>
        </p:nvGrpSpPr>
        <p:grpSpPr>
          <a:xfrm>
            <a:off x="955949" y="2939349"/>
            <a:ext cx="1146503" cy="373801"/>
            <a:chOff x="0" y="0"/>
            <a:chExt cx="1146502" cy="373800"/>
          </a:xfrm>
        </p:grpSpPr>
        <p:sp>
          <p:nvSpPr>
            <p:cNvPr id="1573" name="Google Shape;4138;p114"/>
            <p:cNvSpPr txBox="1"/>
            <p:nvPr/>
          </p:nvSpPr>
          <p:spPr>
            <a:xfrm>
              <a:off x="389601" y="67551"/>
              <a:ext cx="756902" cy="202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apm-agents</a:t>
              </a:r>
            </a:p>
          </p:txBody>
        </p:sp>
        <p:pic>
          <p:nvPicPr>
            <p:cNvPr id="1574" name="Google Shape;4139;p114" descr="Google Shape;4139;p11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7334" y="36203"/>
              <a:ext cx="318131" cy="318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5" name="Google Shape;4140;p114"/>
            <p:cNvSpPr/>
            <p:nvPr/>
          </p:nvSpPr>
          <p:spPr>
            <a:xfrm>
              <a:off x="-1" y="-1"/>
              <a:ext cx="392702" cy="373802"/>
            </a:xfrm>
            <a:prstGeom prst="ellipse">
              <a:avLst/>
            </a:prstGeom>
            <a:noFill/>
            <a:ln w="12700" cap="flat">
              <a:solidFill>
                <a:srgbClr val="02A6D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1579" name="Google Shape;4141;p114"/>
          <p:cNvGrpSpPr/>
          <p:nvPr/>
        </p:nvGrpSpPr>
        <p:grpSpPr>
          <a:xfrm>
            <a:off x="963347" y="3416324"/>
            <a:ext cx="523801" cy="243601"/>
            <a:chOff x="0" y="0"/>
            <a:chExt cx="523800" cy="243600"/>
          </a:xfrm>
        </p:grpSpPr>
        <p:sp>
          <p:nvSpPr>
            <p:cNvPr id="1577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78" name="NodeJS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NodeJS</a:t>
              </a:r>
            </a:p>
          </p:txBody>
        </p:sp>
      </p:grpSp>
      <p:grpSp>
        <p:nvGrpSpPr>
          <p:cNvPr id="1582" name="Google Shape;4142;p114"/>
          <p:cNvGrpSpPr/>
          <p:nvPr/>
        </p:nvGrpSpPr>
        <p:grpSpPr>
          <a:xfrm>
            <a:off x="1571253" y="3416324"/>
            <a:ext cx="523801" cy="243601"/>
            <a:chOff x="0" y="0"/>
            <a:chExt cx="523800" cy="243600"/>
          </a:xfrm>
        </p:grpSpPr>
        <p:sp>
          <p:nvSpPr>
            <p:cNvPr id="1580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81" name="Python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Python</a:t>
              </a:r>
            </a:p>
          </p:txBody>
        </p:sp>
      </p:grpSp>
      <p:grpSp>
        <p:nvGrpSpPr>
          <p:cNvPr id="1585" name="Google Shape;4143;p114"/>
          <p:cNvGrpSpPr/>
          <p:nvPr/>
        </p:nvGrpSpPr>
        <p:grpSpPr>
          <a:xfrm>
            <a:off x="963347" y="3741173"/>
            <a:ext cx="523801" cy="243601"/>
            <a:chOff x="0" y="0"/>
            <a:chExt cx="523800" cy="243600"/>
          </a:xfrm>
        </p:grpSpPr>
        <p:sp>
          <p:nvSpPr>
            <p:cNvPr id="1583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84" name="Java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Java</a:t>
              </a:r>
            </a:p>
          </p:txBody>
        </p:sp>
      </p:grpSp>
      <p:grpSp>
        <p:nvGrpSpPr>
          <p:cNvPr id="1588" name="Google Shape;4144;p114"/>
          <p:cNvGrpSpPr/>
          <p:nvPr/>
        </p:nvGrpSpPr>
        <p:grpSpPr>
          <a:xfrm>
            <a:off x="1583527" y="3741173"/>
            <a:ext cx="523801" cy="243601"/>
            <a:chOff x="0" y="0"/>
            <a:chExt cx="523800" cy="243600"/>
          </a:xfrm>
        </p:grpSpPr>
        <p:sp>
          <p:nvSpPr>
            <p:cNvPr id="1586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87" name="Go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Go</a:t>
              </a:r>
            </a:p>
          </p:txBody>
        </p:sp>
      </p:grpSp>
      <p:grpSp>
        <p:nvGrpSpPr>
          <p:cNvPr id="1591" name="Google Shape;4145;p114"/>
          <p:cNvGrpSpPr/>
          <p:nvPr/>
        </p:nvGrpSpPr>
        <p:grpSpPr>
          <a:xfrm>
            <a:off x="963347" y="4066023"/>
            <a:ext cx="523801" cy="243601"/>
            <a:chOff x="0" y="0"/>
            <a:chExt cx="523800" cy="243600"/>
          </a:xfrm>
        </p:grpSpPr>
        <p:sp>
          <p:nvSpPr>
            <p:cNvPr id="1589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90" name="Ruby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Ruby</a:t>
              </a:r>
            </a:p>
          </p:txBody>
        </p:sp>
      </p:grpSp>
      <p:grpSp>
        <p:nvGrpSpPr>
          <p:cNvPr id="1594" name="Google Shape;4146;p114"/>
          <p:cNvGrpSpPr/>
          <p:nvPr/>
        </p:nvGrpSpPr>
        <p:grpSpPr>
          <a:xfrm>
            <a:off x="1583527" y="4066023"/>
            <a:ext cx="523801" cy="243601"/>
            <a:chOff x="0" y="0"/>
            <a:chExt cx="523800" cy="243600"/>
          </a:xfrm>
        </p:grpSpPr>
        <p:sp>
          <p:nvSpPr>
            <p:cNvPr id="1592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93" name="RUM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RUM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4151;p115"/>
          <p:cNvSpPr txBox="1"/>
          <p:nvPr>
            <p:ph type="title" idx="4294967295"/>
          </p:nvPr>
        </p:nvSpPr>
        <p:spPr>
          <a:xfrm>
            <a:off x="343931" y="91524"/>
            <a:ext cx="7962002" cy="7683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Agents</a:t>
            </a:r>
          </a:p>
        </p:txBody>
      </p:sp>
      <p:grpSp>
        <p:nvGrpSpPr>
          <p:cNvPr id="1601" name="Google Shape;4152;p115"/>
          <p:cNvGrpSpPr/>
          <p:nvPr/>
        </p:nvGrpSpPr>
        <p:grpSpPr>
          <a:xfrm>
            <a:off x="6927125" y="859825"/>
            <a:ext cx="1378801" cy="1549501"/>
            <a:chOff x="0" y="0"/>
            <a:chExt cx="1378800" cy="1549499"/>
          </a:xfrm>
        </p:grpSpPr>
        <p:sp>
          <p:nvSpPr>
            <p:cNvPr id="1599" name="Rounded Rectangle"/>
            <p:cNvSpPr/>
            <p:nvPr/>
          </p:nvSpPr>
          <p:spPr>
            <a:xfrm>
              <a:off x="0" y="0"/>
              <a:ext cx="1378801" cy="1549500"/>
            </a:xfrm>
            <a:prstGeom prst="roundRect">
              <a:avLst>
                <a:gd name="adj" fmla="val 2778"/>
              </a:avLst>
            </a:prstGeom>
            <a:solidFill>
              <a:srgbClr val="FFFFFF"/>
            </a:solidFill>
            <a:ln w="222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00" name="Text"/>
            <p:cNvSpPr txBox="1"/>
            <p:nvPr/>
          </p:nvSpPr>
          <p:spPr>
            <a:xfrm>
              <a:off x="11219" y="599439"/>
              <a:ext cx="1356362" cy="350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		</a:t>
              </a:r>
            </a:p>
          </p:txBody>
        </p:sp>
      </p:grpSp>
      <p:grpSp>
        <p:nvGrpSpPr>
          <p:cNvPr id="1605" name="Google Shape;4153;p115"/>
          <p:cNvGrpSpPr/>
          <p:nvPr/>
        </p:nvGrpSpPr>
        <p:grpSpPr>
          <a:xfrm>
            <a:off x="7043273" y="953899"/>
            <a:ext cx="1146503" cy="373801"/>
            <a:chOff x="0" y="0"/>
            <a:chExt cx="1146502" cy="373800"/>
          </a:xfrm>
        </p:grpSpPr>
        <p:sp>
          <p:nvSpPr>
            <p:cNvPr id="1602" name="Google Shape;4154;p115"/>
            <p:cNvSpPr txBox="1"/>
            <p:nvPr/>
          </p:nvSpPr>
          <p:spPr>
            <a:xfrm>
              <a:off x="389601" y="67551"/>
              <a:ext cx="756902" cy="202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apm-agents</a:t>
              </a:r>
            </a:p>
          </p:txBody>
        </p:sp>
        <p:pic>
          <p:nvPicPr>
            <p:cNvPr id="1603" name="Google Shape;4155;p115" descr="Google Shape;4155;p11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334" y="36203"/>
              <a:ext cx="318131" cy="318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4" name="Google Shape;4156;p115"/>
            <p:cNvSpPr/>
            <p:nvPr/>
          </p:nvSpPr>
          <p:spPr>
            <a:xfrm>
              <a:off x="-1" y="-1"/>
              <a:ext cx="392702" cy="373802"/>
            </a:xfrm>
            <a:prstGeom prst="ellipse">
              <a:avLst/>
            </a:prstGeom>
            <a:noFill/>
            <a:ln w="12700" cap="flat">
              <a:solidFill>
                <a:srgbClr val="02A6D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1608" name="Google Shape;4157;p115"/>
          <p:cNvGrpSpPr/>
          <p:nvPr/>
        </p:nvGrpSpPr>
        <p:grpSpPr>
          <a:xfrm>
            <a:off x="7050671" y="1430873"/>
            <a:ext cx="523801" cy="243602"/>
            <a:chOff x="0" y="0"/>
            <a:chExt cx="523800" cy="243600"/>
          </a:xfrm>
        </p:grpSpPr>
        <p:sp>
          <p:nvSpPr>
            <p:cNvPr id="1606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07" name="NodeJS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NodeJS</a:t>
              </a:r>
            </a:p>
          </p:txBody>
        </p:sp>
      </p:grpSp>
      <p:grpSp>
        <p:nvGrpSpPr>
          <p:cNvPr id="1611" name="Google Shape;4158;p115"/>
          <p:cNvGrpSpPr/>
          <p:nvPr/>
        </p:nvGrpSpPr>
        <p:grpSpPr>
          <a:xfrm>
            <a:off x="7658578" y="1430873"/>
            <a:ext cx="523801" cy="243602"/>
            <a:chOff x="0" y="0"/>
            <a:chExt cx="523800" cy="243600"/>
          </a:xfrm>
        </p:grpSpPr>
        <p:sp>
          <p:nvSpPr>
            <p:cNvPr id="1609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10" name="Python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Python</a:t>
              </a:r>
            </a:p>
          </p:txBody>
        </p:sp>
      </p:grpSp>
      <p:grpSp>
        <p:nvGrpSpPr>
          <p:cNvPr id="1614" name="Google Shape;4159;p115"/>
          <p:cNvGrpSpPr/>
          <p:nvPr/>
        </p:nvGrpSpPr>
        <p:grpSpPr>
          <a:xfrm>
            <a:off x="7050671" y="1755724"/>
            <a:ext cx="523801" cy="243601"/>
            <a:chOff x="0" y="0"/>
            <a:chExt cx="523800" cy="243600"/>
          </a:xfrm>
        </p:grpSpPr>
        <p:sp>
          <p:nvSpPr>
            <p:cNvPr id="1612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13" name="Java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Java</a:t>
              </a:r>
            </a:p>
          </p:txBody>
        </p:sp>
      </p:grpSp>
      <p:grpSp>
        <p:nvGrpSpPr>
          <p:cNvPr id="1617" name="Google Shape;4160;p115"/>
          <p:cNvGrpSpPr/>
          <p:nvPr/>
        </p:nvGrpSpPr>
        <p:grpSpPr>
          <a:xfrm>
            <a:off x="7670852" y="1755724"/>
            <a:ext cx="523801" cy="243601"/>
            <a:chOff x="0" y="0"/>
            <a:chExt cx="523800" cy="243600"/>
          </a:xfrm>
        </p:grpSpPr>
        <p:sp>
          <p:nvSpPr>
            <p:cNvPr id="1615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16" name="Go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Go</a:t>
              </a:r>
            </a:p>
          </p:txBody>
        </p:sp>
      </p:grpSp>
      <p:grpSp>
        <p:nvGrpSpPr>
          <p:cNvPr id="1620" name="Google Shape;4161;p115"/>
          <p:cNvGrpSpPr/>
          <p:nvPr/>
        </p:nvGrpSpPr>
        <p:grpSpPr>
          <a:xfrm>
            <a:off x="7050671" y="2080573"/>
            <a:ext cx="523801" cy="243601"/>
            <a:chOff x="0" y="0"/>
            <a:chExt cx="523800" cy="243600"/>
          </a:xfrm>
        </p:grpSpPr>
        <p:sp>
          <p:nvSpPr>
            <p:cNvPr id="1618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19" name="Ruby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Ruby</a:t>
              </a:r>
            </a:p>
          </p:txBody>
        </p:sp>
      </p:grpSp>
      <p:grpSp>
        <p:nvGrpSpPr>
          <p:cNvPr id="1623" name="Google Shape;4162;p115"/>
          <p:cNvGrpSpPr/>
          <p:nvPr/>
        </p:nvGrpSpPr>
        <p:grpSpPr>
          <a:xfrm>
            <a:off x="7670852" y="2080573"/>
            <a:ext cx="523801" cy="243601"/>
            <a:chOff x="0" y="0"/>
            <a:chExt cx="523800" cy="243600"/>
          </a:xfrm>
        </p:grpSpPr>
        <p:sp>
          <p:nvSpPr>
            <p:cNvPr id="1621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22" name="RUM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RUM</a:t>
              </a:r>
            </a:p>
          </p:txBody>
        </p:sp>
      </p:grpSp>
      <p:sp>
        <p:nvSpPr>
          <p:cNvPr id="1624" name="Google Shape;4163;p115"/>
          <p:cNvSpPr txBox="1"/>
          <p:nvPr/>
        </p:nvSpPr>
        <p:spPr>
          <a:xfrm>
            <a:off x="470149" y="1149275"/>
            <a:ext cx="4513502" cy="158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Live in the monitored application process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Are language- and often framework-specific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Collect performance data and errors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Regularly send collected data to APM Server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Ideally have little to no overhead</a:t>
            </a:r>
          </a:p>
        </p:txBody>
      </p:sp>
      <p:sp>
        <p:nvSpPr>
          <p:cNvPr id="1625" name="And .NET!!"/>
          <p:cNvSpPr txBox="1"/>
          <p:nvPr/>
        </p:nvSpPr>
        <p:spPr>
          <a:xfrm>
            <a:off x="7005456" y="2427348"/>
            <a:ext cx="12221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And .NET!!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4168;p116"/>
          <p:cNvSpPr txBox="1"/>
          <p:nvPr>
            <p:ph type="title" idx="4294967295"/>
          </p:nvPr>
        </p:nvSpPr>
        <p:spPr>
          <a:xfrm>
            <a:off x="343931" y="91524"/>
            <a:ext cx="7962002" cy="7683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What kind of data do agents collect?</a:t>
            </a:r>
          </a:p>
        </p:txBody>
      </p:sp>
      <p:grpSp>
        <p:nvGrpSpPr>
          <p:cNvPr id="1632" name="Google Shape;4169;p116"/>
          <p:cNvGrpSpPr/>
          <p:nvPr/>
        </p:nvGrpSpPr>
        <p:grpSpPr>
          <a:xfrm>
            <a:off x="6927125" y="859825"/>
            <a:ext cx="1378801" cy="1549501"/>
            <a:chOff x="0" y="0"/>
            <a:chExt cx="1378800" cy="1549499"/>
          </a:xfrm>
        </p:grpSpPr>
        <p:sp>
          <p:nvSpPr>
            <p:cNvPr id="1630" name="Rounded Rectangle"/>
            <p:cNvSpPr/>
            <p:nvPr/>
          </p:nvSpPr>
          <p:spPr>
            <a:xfrm>
              <a:off x="0" y="0"/>
              <a:ext cx="1378801" cy="1549500"/>
            </a:xfrm>
            <a:prstGeom prst="roundRect">
              <a:avLst>
                <a:gd name="adj" fmla="val 2778"/>
              </a:avLst>
            </a:prstGeom>
            <a:solidFill>
              <a:srgbClr val="FFFFFF"/>
            </a:solidFill>
            <a:ln w="222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31" name="Text"/>
            <p:cNvSpPr txBox="1"/>
            <p:nvPr/>
          </p:nvSpPr>
          <p:spPr>
            <a:xfrm>
              <a:off x="11219" y="599439"/>
              <a:ext cx="1356362" cy="350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		</a:t>
              </a:r>
            </a:p>
          </p:txBody>
        </p:sp>
      </p:grpSp>
      <p:grpSp>
        <p:nvGrpSpPr>
          <p:cNvPr id="1636" name="Google Shape;4170;p116"/>
          <p:cNvGrpSpPr/>
          <p:nvPr/>
        </p:nvGrpSpPr>
        <p:grpSpPr>
          <a:xfrm>
            <a:off x="7043273" y="953899"/>
            <a:ext cx="1146503" cy="373801"/>
            <a:chOff x="0" y="0"/>
            <a:chExt cx="1146502" cy="373800"/>
          </a:xfrm>
        </p:grpSpPr>
        <p:sp>
          <p:nvSpPr>
            <p:cNvPr id="1633" name="Google Shape;4171;p116"/>
            <p:cNvSpPr txBox="1"/>
            <p:nvPr/>
          </p:nvSpPr>
          <p:spPr>
            <a:xfrm>
              <a:off x="389601" y="67551"/>
              <a:ext cx="756902" cy="202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apm-agents</a:t>
              </a:r>
            </a:p>
          </p:txBody>
        </p:sp>
        <p:pic>
          <p:nvPicPr>
            <p:cNvPr id="1634" name="Google Shape;4172;p116" descr="Google Shape;4172;p1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334" y="36203"/>
              <a:ext cx="318131" cy="318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5" name="Google Shape;4173;p116"/>
            <p:cNvSpPr/>
            <p:nvPr/>
          </p:nvSpPr>
          <p:spPr>
            <a:xfrm>
              <a:off x="-1" y="-1"/>
              <a:ext cx="392702" cy="373802"/>
            </a:xfrm>
            <a:prstGeom prst="ellipse">
              <a:avLst/>
            </a:prstGeom>
            <a:noFill/>
            <a:ln w="12700" cap="flat">
              <a:solidFill>
                <a:srgbClr val="02A6D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1639" name="Google Shape;4174;p116"/>
          <p:cNvGrpSpPr/>
          <p:nvPr/>
        </p:nvGrpSpPr>
        <p:grpSpPr>
          <a:xfrm>
            <a:off x="7050671" y="1430873"/>
            <a:ext cx="523801" cy="243602"/>
            <a:chOff x="0" y="0"/>
            <a:chExt cx="523800" cy="243600"/>
          </a:xfrm>
        </p:grpSpPr>
        <p:sp>
          <p:nvSpPr>
            <p:cNvPr id="1637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38" name="NodeJS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NodeJS</a:t>
              </a:r>
            </a:p>
          </p:txBody>
        </p:sp>
      </p:grpSp>
      <p:grpSp>
        <p:nvGrpSpPr>
          <p:cNvPr id="1642" name="Google Shape;4175;p116"/>
          <p:cNvGrpSpPr/>
          <p:nvPr/>
        </p:nvGrpSpPr>
        <p:grpSpPr>
          <a:xfrm>
            <a:off x="7658578" y="1430873"/>
            <a:ext cx="523801" cy="243602"/>
            <a:chOff x="0" y="0"/>
            <a:chExt cx="523800" cy="243600"/>
          </a:xfrm>
        </p:grpSpPr>
        <p:sp>
          <p:nvSpPr>
            <p:cNvPr id="1640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41" name="Python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Python</a:t>
              </a:r>
            </a:p>
          </p:txBody>
        </p:sp>
      </p:grpSp>
      <p:grpSp>
        <p:nvGrpSpPr>
          <p:cNvPr id="1645" name="Google Shape;4176;p116"/>
          <p:cNvGrpSpPr/>
          <p:nvPr/>
        </p:nvGrpSpPr>
        <p:grpSpPr>
          <a:xfrm>
            <a:off x="7050671" y="1755724"/>
            <a:ext cx="523801" cy="243601"/>
            <a:chOff x="0" y="0"/>
            <a:chExt cx="523800" cy="243600"/>
          </a:xfrm>
        </p:grpSpPr>
        <p:sp>
          <p:nvSpPr>
            <p:cNvPr id="1643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44" name="Java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Java</a:t>
              </a:r>
            </a:p>
          </p:txBody>
        </p:sp>
      </p:grpSp>
      <p:grpSp>
        <p:nvGrpSpPr>
          <p:cNvPr id="1648" name="Google Shape;4177;p116"/>
          <p:cNvGrpSpPr/>
          <p:nvPr/>
        </p:nvGrpSpPr>
        <p:grpSpPr>
          <a:xfrm>
            <a:off x="7670852" y="1755724"/>
            <a:ext cx="523801" cy="243601"/>
            <a:chOff x="0" y="0"/>
            <a:chExt cx="523800" cy="243600"/>
          </a:xfrm>
        </p:grpSpPr>
        <p:sp>
          <p:nvSpPr>
            <p:cNvPr id="1646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47" name="Go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Go</a:t>
              </a:r>
            </a:p>
          </p:txBody>
        </p:sp>
      </p:grpSp>
      <p:grpSp>
        <p:nvGrpSpPr>
          <p:cNvPr id="1651" name="Google Shape;4178;p116"/>
          <p:cNvGrpSpPr/>
          <p:nvPr/>
        </p:nvGrpSpPr>
        <p:grpSpPr>
          <a:xfrm>
            <a:off x="7050671" y="2080573"/>
            <a:ext cx="523801" cy="243601"/>
            <a:chOff x="0" y="0"/>
            <a:chExt cx="523800" cy="243600"/>
          </a:xfrm>
        </p:grpSpPr>
        <p:sp>
          <p:nvSpPr>
            <p:cNvPr id="1649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50" name="Ruby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Ruby</a:t>
              </a:r>
            </a:p>
          </p:txBody>
        </p:sp>
      </p:grpSp>
      <p:grpSp>
        <p:nvGrpSpPr>
          <p:cNvPr id="1654" name="Google Shape;4179;p116"/>
          <p:cNvGrpSpPr/>
          <p:nvPr/>
        </p:nvGrpSpPr>
        <p:grpSpPr>
          <a:xfrm>
            <a:off x="7670852" y="2080573"/>
            <a:ext cx="523801" cy="243601"/>
            <a:chOff x="0" y="0"/>
            <a:chExt cx="523800" cy="243600"/>
          </a:xfrm>
        </p:grpSpPr>
        <p:sp>
          <p:nvSpPr>
            <p:cNvPr id="1652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53" name="RUM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RUM</a:t>
              </a:r>
            </a:p>
          </p:txBody>
        </p:sp>
      </p:grpSp>
      <p:sp>
        <p:nvSpPr>
          <p:cNvPr id="1655" name="Google Shape;4180;p116"/>
          <p:cNvSpPr txBox="1"/>
          <p:nvPr/>
        </p:nvSpPr>
        <p:spPr>
          <a:xfrm>
            <a:off x="470149" y="1149275"/>
            <a:ext cx="5990702" cy="3701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Agents are tracers, not profilers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trace only operations that are known to be slow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Things like SQL queries, HTTP requests</a:t>
            </a:r>
          </a:p>
          <a:p>
            <a:pPr lvl="1" marL="9144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○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in other words: operations that involve I/O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Every traced operation is a </a:t>
            </a:r>
            <a:r>
              <a:rPr b="1"/>
              <a:t>span</a:t>
            </a:r>
            <a:endParaRPr b="1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A group of spans that represent a unit of work is a </a:t>
            </a:r>
            <a:r>
              <a:rPr b="1"/>
              <a:t>transaction</a:t>
            </a:r>
            <a:endParaRPr b="1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Contextual data is collected for both spans and transactions</a:t>
            </a:r>
          </a:p>
          <a:p>
            <a:pPr lvl="1" marL="9144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○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SQL query for a database span</a:t>
            </a:r>
          </a:p>
          <a:p>
            <a:pPr lvl="1" marL="9144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○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URL of request for an outgoing HTTP span</a:t>
            </a:r>
          </a:p>
          <a:p>
            <a:pPr lvl="1" marL="9144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○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request/response data for a HTTP transaction</a:t>
            </a:r>
          </a:p>
          <a:p>
            <a:pPr lvl="1" marL="9144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○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… and more</a:t>
            </a:r>
          </a:p>
        </p:txBody>
      </p:sp>
      <p:sp>
        <p:nvSpPr>
          <p:cNvPr id="1656" name="And .NET!!"/>
          <p:cNvSpPr txBox="1"/>
          <p:nvPr/>
        </p:nvSpPr>
        <p:spPr>
          <a:xfrm>
            <a:off x="7005456" y="2427348"/>
            <a:ext cx="12221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And .NET!!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4185;p117"/>
          <p:cNvSpPr txBox="1"/>
          <p:nvPr>
            <p:ph type="title" idx="4294967295"/>
          </p:nvPr>
        </p:nvSpPr>
        <p:spPr>
          <a:xfrm>
            <a:off x="343931" y="91524"/>
            <a:ext cx="7962002" cy="7683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How do agents work?</a:t>
            </a:r>
          </a:p>
        </p:txBody>
      </p:sp>
      <p:grpSp>
        <p:nvGrpSpPr>
          <p:cNvPr id="1663" name="Google Shape;4186;p117"/>
          <p:cNvGrpSpPr/>
          <p:nvPr/>
        </p:nvGrpSpPr>
        <p:grpSpPr>
          <a:xfrm>
            <a:off x="6927125" y="859825"/>
            <a:ext cx="1378801" cy="1549501"/>
            <a:chOff x="0" y="0"/>
            <a:chExt cx="1378800" cy="1549499"/>
          </a:xfrm>
        </p:grpSpPr>
        <p:sp>
          <p:nvSpPr>
            <p:cNvPr id="1661" name="Rounded Rectangle"/>
            <p:cNvSpPr/>
            <p:nvPr/>
          </p:nvSpPr>
          <p:spPr>
            <a:xfrm>
              <a:off x="0" y="0"/>
              <a:ext cx="1378801" cy="1549500"/>
            </a:xfrm>
            <a:prstGeom prst="roundRect">
              <a:avLst>
                <a:gd name="adj" fmla="val 2778"/>
              </a:avLst>
            </a:prstGeom>
            <a:solidFill>
              <a:srgbClr val="FFFFFF"/>
            </a:solidFill>
            <a:ln w="222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62" name="Text"/>
            <p:cNvSpPr txBox="1"/>
            <p:nvPr/>
          </p:nvSpPr>
          <p:spPr>
            <a:xfrm>
              <a:off x="11219" y="599439"/>
              <a:ext cx="1356362" cy="350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		</a:t>
              </a:r>
            </a:p>
          </p:txBody>
        </p:sp>
      </p:grpSp>
      <p:grpSp>
        <p:nvGrpSpPr>
          <p:cNvPr id="1667" name="Google Shape;4187;p117"/>
          <p:cNvGrpSpPr/>
          <p:nvPr/>
        </p:nvGrpSpPr>
        <p:grpSpPr>
          <a:xfrm>
            <a:off x="7043273" y="953899"/>
            <a:ext cx="1146503" cy="373801"/>
            <a:chOff x="0" y="0"/>
            <a:chExt cx="1146502" cy="373800"/>
          </a:xfrm>
        </p:grpSpPr>
        <p:sp>
          <p:nvSpPr>
            <p:cNvPr id="1664" name="Google Shape;4188;p117"/>
            <p:cNvSpPr txBox="1"/>
            <p:nvPr/>
          </p:nvSpPr>
          <p:spPr>
            <a:xfrm>
              <a:off x="389601" y="67551"/>
              <a:ext cx="756902" cy="202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apm-agents</a:t>
              </a:r>
            </a:p>
          </p:txBody>
        </p:sp>
        <p:pic>
          <p:nvPicPr>
            <p:cNvPr id="1665" name="Google Shape;4189;p117" descr="Google Shape;4189;p11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334" y="36203"/>
              <a:ext cx="318131" cy="318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6" name="Google Shape;4190;p117"/>
            <p:cNvSpPr/>
            <p:nvPr/>
          </p:nvSpPr>
          <p:spPr>
            <a:xfrm>
              <a:off x="-1" y="-1"/>
              <a:ext cx="392702" cy="373802"/>
            </a:xfrm>
            <a:prstGeom prst="ellipse">
              <a:avLst/>
            </a:prstGeom>
            <a:noFill/>
            <a:ln w="12700" cap="flat">
              <a:solidFill>
                <a:srgbClr val="02A6D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1670" name="Google Shape;4191;p117"/>
          <p:cNvGrpSpPr/>
          <p:nvPr/>
        </p:nvGrpSpPr>
        <p:grpSpPr>
          <a:xfrm>
            <a:off x="7050671" y="1430873"/>
            <a:ext cx="523801" cy="243602"/>
            <a:chOff x="0" y="0"/>
            <a:chExt cx="523800" cy="243600"/>
          </a:xfrm>
        </p:grpSpPr>
        <p:sp>
          <p:nvSpPr>
            <p:cNvPr id="1668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69" name="NodeJS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NodeJS</a:t>
              </a:r>
            </a:p>
          </p:txBody>
        </p:sp>
      </p:grpSp>
      <p:grpSp>
        <p:nvGrpSpPr>
          <p:cNvPr id="1673" name="Google Shape;4192;p117"/>
          <p:cNvGrpSpPr/>
          <p:nvPr/>
        </p:nvGrpSpPr>
        <p:grpSpPr>
          <a:xfrm>
            <a:off x="7658578" y="1430873"/>
            <a:ext cx="523801" cy="243602"/>
            <a:chOff x="0" y="0"/>
            <a:chExt cx="523800" cy="243600"/>
          </a:xfrm>
        </p:grpSpPr>
        <p:sp>
          <p:nvSpPr>
            <p:cNvPr id="1671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72" name="Python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Python</a:t>
              </a:r>
            </a:p>
          </p:txBody>
        </p:sp>
      </p:grpSp>
      <p:grpSp>
        <p:nvGrpSpPr>
          <p:cNvPr id="1676" name="Google Shape;4193;p117"/>
          <p:cNvGrpSpPr/>
          <p:nvPr/>
        </p:nvGrpSpPr>
        <p:grpSpPr>
          <a:xfrm>
            <a:off x="7050671" y="1755724"/>
            <a:ext cx="523801" cy="243601"/>
            <a:chOff x="0" y="0"/>
            <a:chExt cx="523800" cy="243600"/>
          </a:xfrm>
        </p:grpSpPr>
        <p:sp>
          <p:nvSpPr>
            <p:cNvPr id="1674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75" name="Java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Java</a:t>
              </a:r>
            </a:p>
          </p:txBody>
        </p:sp>
      </p:grpSp>
      <p:grpSp>
        <p:nvGrpSpPr>
          <p:cNvPr id="1679" name="Google Shape;4194;p117"/>
          <p:cNvGrpSpPr/>
          <p:nvPr/>
        </p:nvGrpSpPr>
        <p:grpSpPr>
          <a:xfrm>
            <a:off x="7670852" y="1755724"/>
            <a:ext cx="523801" cy="243601"/>
            <a:chOff x="0" y="0"/>
            <a:chExt cx="523800" cy="243600"/>
          </a:xfrm>
        </p:grpSpPr>
        <p:sp>
          <p:nvSpPr>
            <p:cNvPr id="1677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78" name="Go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Go</a:t>
              </a:r>
            </a:p>
          </p:txBody>
        </p:sp>
      </p:grpSp>
      <p:grpSp>
        <p:nvGrpSpPr>
          <p:cNvPr id="1682" name="Google Shape;4195;p117"/>
          <p:cNvGrpSpPr/>
          <p:nvPr/>
        </p:nvGrpSpPr>
        <p:grpSpPr>
          <a:xfrm>
            <a:off x="7050671" y="2080573"/>
            <a:ext cx="523801" cy="243601"/>
            <a:chOff x="0" y="0"/>
            <a:chExt cx="523800" cy="243600"/>
          </a:xfrm>
        </p:grpSpPr>
        <p:sp>
          <p:nvSpPr>
            <p:cNvPr id="1680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81" name="Ruby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Ruby</a:t>
              </a:r>
            </a:p>
          </p:txBody>
        </p:sp>
      </p:grpSp>
      <p:grpSp>
        <p:nvGrpSpPr>
          <p:cNvPr id="1685" name="Google Shape;4196;p117"/>
          <p:cNvGrpSpPr/>
          <p:nvPr/>
        </p:nvGrpSpPr>
        <p:grpSpPr>
          <a:xfrm>
            <a:off x="7670852" y="2080573"/>
            <a:ext cx="523801" cy="243601"/>
            <a:chOff x="0" y="0"/>
            <a:chExt cx="523800" cy="243600"/>
          </a:xfrm>
        </p:grpSpPr>
        <p:sp>
          <p:nvSpPr>
            <p:cNvPr id="1683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84" name="RUM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RUM</a:t>
              </a:r>
            </a:p>
          </p:txBody>
        </p:sp>
      </p:grpSp>
      <p:sp>
        <p:nvSpPr>
          <p:cNvPr id="1686" name="Google Shape;4197;p117"/>
          <p:cNvSpPr txBox="1"/>
          <p:nvPr/>
        </p:nvSpPr>
        <p:spPr>
          <a:xfrm>
            <a:off x="470149" y="1149275"/>
            <a:ext cx="5990702" cy="3097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Different from language to language, but generally...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agents wrap operations in standard library and well-known 3rd party libraries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measure time spent in those operations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collect additional data about the operation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hook into language/framework to detect start/end of request, and capture errors</a:t>
            </a:r>
          </a:p>
          <a:p>
            <a:pPr>
              <a:lnSpc>
                <a:spcPct val="150000"/>
              </a:lnSpc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lnSpc>
                <a:spcPct val="150000"/>
              </a:lnSpc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687" name="Google Shape;4198;p117"/>
          <p:cNvSpPr txBox="1"/>
          <p:nvPr/>
        </p:nvSpPr>
        <p:spPr>
          <a:xfrm>
            <a:off x="493149" y="3758450"/>
            <a:ext cx="79620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Arial"/>
              </a:defRPr>
            </a:pPr>
            <a:r>
              <a:t>Example: </a:t>
            </a:r>
            <a:r>
              <a:rPr u="sng">
                <a:solidFill>
                  <a:srgbClr val="93C90E"/>
                </a:solidFill>
                <a:uFill>
                  <a:solidFill>
                    <a:srgbClr val="93C90E"/>
                  </a:solidFill>
                </a:uFill>
                <a:hlinkClick r:id="rId4" invalidUrl="" action="" tgtFrame="" tooltip="" history="1" highlightClick="0" endSnd="0"/>
              </a:rPr>
              <a:t>https://www.elastic.co/blog/creating-custom-framework-integrations-with-the-elastic-apm-python-agent</a:t>
            </a:r>
          </a:p>
        </p:txBody>
      </p:sp>
      <p:sp>
        <p:nvSpPr>
          <p:cNvPr id="1688" name="And .NET!!"/>
          <p:cNvSpPr txBox="1"/>
          <p:nvPr/>
        </p:nvSpPr>
        <p:spPr>
          <a:xfrm>
            <a:off x="7005456" y="2427348"/>
            <a:ext cx="12221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And .NET!!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4185;p117"/>
          <p:cNvSpPr txBox="1"/>
          <p:nvPr>
            <p:ph type="title" idx="4294967295"/>
          </p:nvPr>
        </p:nvSpPr>
        <p:spPr>
          <a:xfrm>
            <a:off x="343931" y="91524"/>
            <a:ext cx="7962002" cy="7683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How do agents work? - .NET </a:t>
            </a:r>
          </a:p>
        </p:txBody>
      </p:sp>
      <p:grpSp>
        <p:nvGrpSpPr>
          <p:cNvPr id="1695" name="Google Shape;4186;p117"/>
          <p:cNvGrpSpPr/>
          <p:nvPr/>
        </p:nvGrpSpPr>
        <p:grpSpPr>
          <a:xfrm>
            <a:off x="6927125" y="859825"/>
            <a:ext cx="1378801" cy="1549501"/>
            <a:chOff x="0" y="0"/>
            <a:chExt cx="1378800" cy="1549499"/>
          </a:xfrm>
        </p:grpSpPr>
        <p:sp>
          <p:nvSpPr>
            <p:cNvPr id="1693" name="Rounded Rectangle"/>
            <p:cNvSpPr/>
            <p:nvPr/>
          </p:nvSpPr>
          <p:spPr>
            <a:xfrm>
              <a:off x="0" y="0"/>
              <a:ext cx="1378801" cy="1549500"/>
            </a:xfrm>
            <a:prstGeom prst="roundRect">
              <a:avLst>
                <a:gd name="adj" fmla="val 2778"/>
              </a:avLst>
            </a:prstGeom>
            <a:solidFill>
              <a:srgbClr val="FFFFFF"/>
            </a:solidFill>
            <a:ln w="222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694" name="Text"/>
            <p:cNvSpPr txBox="1"/>
            <p:nvPr/>
          </p:nvSpPr>
          <p:spPr>
            <a:xfrm>
              <a:off x="11219" y="599439"/>
              <a:ext cx="1356362" cy="350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		</a:t>
              </a:r>
            </a:p>
          </p:txBody>
        </p:sp>
      </p:grpSp>
      <p:grpSp>
        <p:nvGrpSpPr>
          <p:cNvPr id="1699" name="Google Shape;4187;p117"/>
          <p:cNvGrpSpPr/>
          <p:nvPr/>
        </p:nvGrpSpPr>
        <p:grpSpPr>
          <a:xfrm>
            <a:off x="7043273" y="953899"/>
            <a:ext cx="1146503" cy="373801"/>
            <a:chOff x="0" y="0"/>
            <a:chExt cx="1146502" cy="373800"/>
          </a:xfrm>
        </p:grpSpPr>
        <p:sp>
          <p:nvSpPr>
            <p:cNvPr id="1696" name="Google Shape;4188;p117"/>
            <p:cNvSpPr txBox="1"/>
            <p:nvPr/>
          </p:nvSpPr>
          <p:spPr>
            <a:xfrm>
              <a:off x="389601" y="67551"/>
              <a:ext cx="756902" cy="202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apm-agents</a:t>
              </a:r>
            </a:p>
          </p:txBody>
        </p:sp>
        <p:pic>
          <p:nvPicPr>
            <p:cNvPr id="1697" name="Google Shape;4189;p117" descr="Google Shape;4189;p11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334" y="36203"/>
              <a:ext cx="318131" cy="318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8" name="Google Shape;4190;p117"/>
            <p:cNvSpPr/>
            <p:nvPr/>
          </p:nvSpPr>
          <p:spPr>
            <a:xfrm>
              <a:off x="-1" y="-1"/>
              <a:ext cx="392702" cy="373802"/>
            </a:xfrm>
            <a:prstGeom prst="ellipse">
              <a:avLst/>
            </a:prstGeom>
            <a:noFill/>
            <a:ln w="12700" cap="flat">
              <a:solidFill>
                <a:srgbClr val="02A6D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1702" name="Google Shape;4191;p117"/>
          <p:cNvGrpSpPr/>
          <p:nvPr/>
        </p:nvGrpSpPr>
        <p:grpSpPr>
          <a:xfrm>
            <a:off x="7050671" y="1430873"/>
            <a:ext cx="523801" cy="243602"/>
            <a:chOff x="0" y="0"/>
            <a:chExt cx="523800" cy="243600"/>
          </a:xfrm>
        </p:grpSpPr>
        <p:sp>
          <p:nvSpPr>
            <p:cNvPr id="1700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701" name="NodeJS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NodeJS</a:t>
              </a:r>
            </a:p>
          </p:txBody>
        </p:sp>
      </p:grpSp>
      <p:grpSp>
        <p:nvGrpSpPr>
          <p:cNvPr id="1705" name="Google Shape;4192;p117"/>
          <p:cNvGrpSpPr/>
          <p:nvPr/>
        </p:nvGrpSpPr>
        <p:grpSpPr>
          <a:xfrm>
            <a:off x="7658578" y="1430873"/>
            <a:ext cx="523801" cy="243602"/>
            <a:chOff x="0" y="0"/>
            <a:chExt cx="523800" cy="243600"/>
          </a:xfrm>
        </p:grpSpPr>
        <p:sp>
          <p:nvSpPr>
            <p:cNvPr id="1703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704" name="Python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Python</a:t>
              </a:r>
            </a:p>
          </p:txBody>
        </p:sp>
      </p:grpSp>
      <p:grpSp>
        <p:nvGrpSpPr>
          <p:cNvPr id="1708" name="Google Shape;4193;p117"/>
          <p:cNvGrpSpPr/>
          <p:nvPr/>
        </p:nvGrpSpPr>
        <p:grpSpPr>
          <a:xfrm>
            <a:off x="7050671" y="1755724"/>
            <a:ext cx="523801" cy="243601"/>
            <a:chOff x="0" y="0"/>
            <a:chExt cx="523800" cy="243600"/>
          </a:xfrm>
        </p:grpSpPr>
        <p:sp>
          <p:nvSpPr>
            <p:cNvPr id="1706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707" name="Java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Java</a:t>
              </a:r>
            </a:p>
          </p:txBody>
        </p:sp>
      </p:grpSp>
      <p:grpSp>
        <p:nvGrpSpPr>
          <p:cNvPr id="1711" name="Google Shape;4194;p117"/>
          <p:cNvGrpSpPr/>
          <p:nvPr/>
        </p:nvGrpSpPr>
        <p:grpSpPr>
          <a:xfrm>
            <a:off x="7670852" y="1755724"/>
            <a:ext cx="523801" cy="243601"/>
            <a:chOff x="0" y="0"/>
            <a:chExt cx="523800" cy="243600"/>
          </a:xfrm>
        </p:grpSpPr>
        <p:sp>
          <p:nvSpPr>
            <p:cNvPr id="1709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710" name="Go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Go</a:t>
              </a:r>
            </a:p>
          </p:txBody>
        </p:sp>
      </p:grpSp>
      <p:grpSp>
        <p:nvGrpSpPr>
          <p:cNvPr id="1714" name="Google Shape;4195;p117"/>
          <p:cNvGrpSpPr/>
          <p:nvPr/>
        </p:nvGrpSpPr>
        <p:grpSpPr>
          <a:xfrm>
            <a:off x="7050671" y="2080573"/>
            <a:ext cx="523801" cy="243601"/>
            <a:chOff x="0" y="0"/>
            <a:chExt cx="523800" cy="243600"/>
          </a:xfrm>
        </p:grpSpPr>
        <p:sp>
          <p:nvSpPr>
            <p:cNvPr id="1712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713" name="Ruby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Ruby</a:t>
              </a:r>
            </a:p>
          </p:txBody>
        </p:sp>
      </p:grpSp>
      <p:grpSp>
        <p:nvGrpSpPr>
          <p:cNvPr id="1717" name="Google Shape;4196;p117"/>
          <p:cNvGrpSpPr/>
          <p:nvPr/>
        </p:nvGrpSpPr>
        <p:grpSpPr>
          <a:xfrm>
            <a:off x="7670852" y="2080573"/>
            <a:ext cx="523801" cy="243601"/>
            <a:chOff x="0" y="0"/>
            <a:chExt cx="523800" cy="243600"/>
          </a:xfrm>
        </p:grpSpPr>
        <p:sp>
          <p:nvSpPr>
            <p:cNvPr id="1715" name="Rectangle"/>
            <p:cNvSpPr/>
            <p:nvPr/>
          </p:nvSpPr>
          <p:spPr>
            <a:xfrm>
              <a:off x="-1" y="-1"/>
              <a:ext cx="523802" cy="243602"/>
            </a:xfrm>
            <a:prstGeom prst="rect">
              <a:avLst/>
            </a:prstGeom>
            <a:noFill/>
            <a:ln w="95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716" name="RUM"/>
            <p:cNvSpPr txBox="1"/>
            <p:nvPr/>
          </p:nvSpPr>
          <p:spPr>
            <a:xfrm>
              <a:off x="-1" y="33104"/>
              <a:ext cx="523802" cy="177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7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RUM</a:t>
              </a:r>
            </a:p>
          </p:txBody>
        </p:sp>
      </p:grpSp>
      <p:sp>
        <p:nvSpPr>
          <p:cNvPr id="1718" name="Google Shape;4197;p117"/>
          <p:cNvSpPr txBox="1"/>
          <p:nvPr/>
        </p:nvSpPr>
        <p:spPr>
          <a:xfrm>
            <a:off x="470149" y="1149275"/>
            <a:ext cx="5990702" cy="68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140368" indent="-140368">
              <a:lnSpc>
                <a:spcPct val="150000"/>
              </a:lnSpc>
              <a:buSzPct val="100000"/>
              <a:buChar char="•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DiagnosticSource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Rely on events sent by the framework </a:t>
            </a:r>
          </a:p>
        </p:txBody>
      </p:sp>
      <p:sp>
        <p:nvSpPr>
          <p:cNvPr id="1719" name="And .NET!!"/>
          <p:cNvSpPr txBox="1"/>
          <p:nvPr/>
        </p:nvSpPr>
        <p:spPr>
          <a:xfrm>
            <a:off x="7005456" y="2427348"/>
            <a:ext cx="12221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And .NET!!</a:t>
            </a:r>
          </a:p>
        </p:txBody>
      </p:sp>
      <p:sp>
        <p:nvSpPr>
          <p:cNvPr id="1720" name="public static void Subscribe() =&gt;…"/>
          <p:cNvSpPr txBox="1"/>
          <p:nvPr/>
        </p:nvSpPr>
        <p:spPr>
          <a:xfrm>
            <a:off x="443192" y="1961544"/>
            <a:ext cx="4600016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b="1" sz="1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public static void </a:t>
            </a:r>
            <a:r>
              <a:rPr b="0">
                <a:solidFill>
                  <a:srgbClr val="000000"/>
                </a:solidFill>
              </a:rPr>
              <a:t>Subscribe() =&gt;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DiagnosticListener</a:t>
            </a:r>
          </a:p>
          <a:p>
            <a:pPr defTabSz="457200">
              <a:defRPr b="1" sz="12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.</a:t>
            </a:r>
            <a:r>
              <a:t>AllListeners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66187A"/>
                </a:solidFill>
              </a:rPr>
              <a:t>        </a:t>
            </a:r>
            <a:r>
              <a:t>.Subscribe(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DiagnosticInitializer());</a:t>
            </a:r>
          </a:p>
        </p:txBody>
      </p:sp>
      <p:sp>
        <p:nvSpPr>
          <p:cNvPr id="1721" name="internal class DiagnosticInitializer : IObserver&lt;DiagnosticListener&gt;…"/>
          <p:cNvSpPr txBox="1"/>
          <p:nvPr/>
        </p:nvSpPr>
        <p:spPr>
          <a:xfrm>
            <a:off x="452767" y="3072129"/>
            <a:ext cx="6435066" cy="204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internal class </a:t>
            </a:r>
            <a:r>
              <a:t>DiagnosticInitializer : IObserver&lt;DiagnosticListener&gt;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void </a:t>
            </a:r>
            <a:r>
              <a:t>OnCompleted() {}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void </a:t>
            </a:r>
            <a:r>
              <a:t>OnError(Exception error) {}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void </a:t>
            </a:r>
            <a:r>
              <a:t>OnNext(DiagnosticListener value)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{</a:t>
            </a:r>
          </a:p>
          <a:p>
            <a:pPr defTabSz="457200">
              <a:defRPr b="1" sz="12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11480"/>
                </a:solidFill>
              </a:rPr>
              <a:t>if </a:t>
            </a:r>
            <a:r>
              <a:rPr b="0">
                <a:solidFill>
                  <a:srgbClr val="000000"/>
                </a:solidFill>
              </a:rPr>
              <a:t>(value.</a:t>
            </a:r>
            <a:r>
              <a:rPr>
                <a:solidFill>
                  <a:srgbClr val="66187A"/>
                </a:solidFill>
              </a:rPr>
              <a:t>Name </a:t>
            </a:r>
            <a:r>
              <a:rPr b="0">
                <a:solidFill>
                  <a:srgbClr val="000000"/>
                </a:solidFill>
              </a:rPr>
              <a:t>== </a:t>
            </a:r>
            <a:r>
              <a:t>"HttpHandlerDiagnosticListener"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value.Subscribe(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HttpHandlerDiagnosticListener());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1722" name="Rectangle"/>
          <p:cNvSpPr/>
          <p:nvPr/>
        </p:nvSpPr>
        <p:spPr>
          <a:xfrm>
            <a:off x="1168400" y="4056405"/>
            <a:ext cx="5304483" cy="556465"/>
          </a:xfrm>
          <a:prstGeom prst="rect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3" name="Arrow"/>
          <p:cNvSpPr/>
          <p:nvPr/>
        </p:nvSpPr>
        <p:spPr>
          <a:xfrm rot="11964624">
            <a:off x="5224818" y="3387650"/>
            <a:ext cx="1347820" cy="481525"/>
          </a:xfrm>
          <a:prstGeom prst="rightArrow">
            <a:avLst>
              <a:gd name="adj1" fmla="val 27489"/>
              <a:gd name="adj2" fmla="val 97739"/>
            </a:avLst>
          </a:prstGeom>
          <a:solidFill>
            <a:srgbClr val="FFFFFF"/>
          </a:solidFill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24" name="Rectangle"/>
          <p:cNvSpPr/>
          <p:nvPr/>
        </p:nvSpPr>
        <p:spPr>
          <a:xfrm>
            <a:off x="952500" y="2313384"/>
            <a:ext cx="4140548" cy="656726"/>
          </a:xfrm>
          <a:prstGeom prst="rect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4" grpId="1"/>
      <p:bldP build="whole" bldLvl="1" animBg="1" rev="0" advAuto="0" spid="1723" grpId="2"/>
      <p:bldP build="whole" bldLvl="1" animBg="1" rev="0" advAuto="0" spid="1722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4185;p117"/>
          <p:cNvSpPr txBox="1"/>
          <p:nvPr>
            <p:ph type="title" idx="4294967295"/>
          </p:nvPr>
        </p:nvSpPr>
        <p:spPr>
          <a:xfrm>
            <a:off x="343931" y="91524"/>
            <a:ext cx="7962002" cy="7683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How do agents work? - .NET </a:t>
            </a:r>
          </a:p>
        </p:txBody>
      </p:sp>
      <p:sp>
        <p:nvSpPr>
          <p:cNvPr id="1729" name="internal class HttpHandlerDiagnosticListener : IObserver&lt;KeyValuePair&lt;string, object&gt;&gt;…"/>
          <p:cNvSpPr txBox="1"/>
          <p:nvPr/>
        </p:nvSpPr>
        <p:spPr>
          <a:xfrm>
            <a:off x="-1345" y="1140773"/>
            <a:ext cx="9051043" cy="418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internal class </a:t>
            </a:r>
            <a:r>
              <a:t>HttpHandlerDiagnosticListener : IObserver&lt;KeyValuePair&lt;</a:t>
            </a:r>
            <a:r>
              <a:rPr b="1">
                <a:solidFill>
                  <a:srgbClr val="011480"/>
                </a:solidFill>
              </a:rPr>
              <a:t>string</a:t>
            </a:r>
            <a:r>
              <a:t>, </a:t>
            </a:r>
            <a:r>
              <a:rPr b="1">
                <a:solidFill>
                  <a:srgbClr val="011480"/>
                </a:solidFill>
              </a:rPr>
              <a:t>object</a:t>
            </a:r>
            <a:r>
              <a:t>&gt;&gt;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void </a:t>
            </a:r>
            <a:r>
              <a:t>OnCompleted(){}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void </a:t>
            </a:r>
            <a:r>
              <a:t>OnError(Exception error){}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void </a:t>
            </a:r>
            <a:r>
              <a:t>OnNext(KeyValuePair&lt;</a:t>
            </a:r>
            <a:r>
              <a:rPr b="1">
                <a:solidFill>
                  <a:srgbClr val="011480"/>
                </a:solidFill>
              </a:rPr>
              <a:t>string</a:t>
            </a:r>
            <a:r>
              <a:t>, </a:t>
            </a:r>
            <a:r>
              <a:rPr b="1">
                <a:solidFill>
                  <a:srgbClr val="011480"/>
                </a:solidFill>
              </a:rPr>
              <a:t>object</a:t>
            </a:r>
            <a:r>
              <a:t>&gt; kv)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{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(!(kv.</a:t>
            </a:r>
            <a:r>
              <a:rPr b="1">
                <a:solidFill>
                  <a:srgbClr val="66187A"/>
                </a:solidFill>
              </a:rPr>
              <a:t>Value</a:t>
            </a:r>
            <a:r>
              <a:t>.GetType().GetTypeInfo().GetDeclaredProperty(</a:t>
            </a:r>
            <a:r>
              <a:rPr b="1">
                <a:solidFill>
                  <a:srgbClr val="018001"/>
                </a:solidFill>
              </a:rPr>
              <a:t>“Request"</a:t>
            </a:r>
            <a:r>
              <a:t>)?.GetValue(kv.</a:t>
            </a:r>
            <a:r>
              <a:rPr b="1">
                <a:solidFill>
                  <a:srgbClr val="66187A"/>
                </a:solidFill>
              </a:rPr>
              <a:t>Value</a:t>
            </a:r>
            <a:r>
              <a:t>)</a:t>
            </a:r>
          </a:p>
          <a:p>
            <a:pPr lvl="4" indent="914400"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  <a:r>
              <a:rPr b="1">
                <a:solidFill>
                  <a:srgbClr val="011480"/>
                </a:solidFill>
              </a:rPr>
              <a:t>is </a:t>
            </a:r>
            <a:r>
              <a:t>HttpRequestMessage </a:t>
            </a:r>
            <a:r>
              <a:rPr>
                <a:solidFill>
                  <a:srgbClr val="808080"/>
                </a:solidFill>
              </a:rPr>
              <a:t>request</a:t>
            </a:r>
            <a:r>
              <a:t>)) </a:t>
            </a:r>
            <a:r>
              <a:rPr b="1">
                <a:solidFill>
                  <a:srgbClr val="011480"/>
                </a:solidFill>
              </a:rPr>
              <a:t>return</a:t>
            </a:r>
            <a:r>
              <a:t>;</a:t>
            </a:r>
          </a:p>
          <a:p>
            <a:pPr lvl="3" indent="685800"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br/>
            <a:r>
              <a:t> </a:t>
            </a:r>
            <a:r>
              <a:rPr b="1">
                <a:solidFill>
                  <a:srgbClr val="011480"/>
                </a:solidFill>
              </a:rPr>
              <a:t>switch </a:t>
            </a:r>
            <a:r>
              <a:t>(kv.</a:t>
            </a:r>
            <a:r>
              <a:rPr b="1">
                <a:solidFill>
                  <a:srgbClr val="66187A"/>
                </a:solidFill>
              </a:rPr>
              <a:t>Key</a:t>
            </a:r>
            <a:r>
              <a:t>)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{</a:t>
            </a:r>
          </a:p>
          <a:p>
            <a:pPr defTabSz="457200">
              <a:defRPr b="1" sz="12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 i="1">
                <a:solidFill>
                  <a:srgbClr val="808080"/>
                </a:solidFill>
              </a:rPr>
              <a:t>            </a:t>
            </a:r>
            <a:r>
              <a:rPr>
                <a:solidFill>
                  <a:srgbClr val="011480"/>
                </a:solidFill>
              </a:rPr>
              <a:t>case </a:t>
            </a:r>
            <a:r>
              <a:t>"System.Net.Http.HttpRequestOut.Start"</a:t>
            </a:r>
            <a:r>
              <a:rPr b="0"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rPr b="1">
                <a:solidFill>
                  <a:srgbClr val="011480"/>
                </a:solidFill>
              </a:rPr>
              <a:t>break</a:t>
            </a:r>
            <a:r>
              <a:t>;</a:t>
            </a:r>
          </a:p>
          <a:p>
            <a:pPr defTabSz="457200">
              <a:defRPr b="1" sz="12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</a:t>
            </a:r>
            <a:r>
              <a:rPr>
                <a:solidFill>
                  <a:srgbClr val="011480"/>
                </a:solidFill>
              </a:rPr>
              <a:t>case </a:t>
            </a:r>
            <a:r>
              <a:t>"System.Net.Http.HttpRequestOut.Stop"</a:t>
            </a:r>
            <a:r>
              <a:rPr b="0"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rPr b="1">
                <a:solidFill>
                  <a:srgbClr val="011480"/>
                </a:solidFill>
              </a:rPr>
              <a:t>var </a:t>
            </a:r>
            <a:r>
              <a:rPr>
                <a:solidFill>
                  <a:srgbClr val="808080"/>
                </a:solidFill>
              </a:rPr>
              <a:t>response </a:t>
            </a:r>
            <a:r>
              <a:t>=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        kv.</a:t>
            </a:r>
            <a:r>
              <a:rPr b="1">
                <a:solidFill>
                  <a:srgbClr val="66187A"/>
                </a:solidFill>
              </a:rPr>
              <a:t>Value</a:t>
            </a:r>
            <a:r>
              <a:t>.GetType().GetTypeInfo().GetDeclaredProperty(</a:t>
            </a:r>
            <a:r>
              <a:rPr b="1">
                <a:solidFill>
                  <a:srgbClr val="018001"/>
                </a:solidFill>
              </a:rPr>
              <a:t>“Response"</a:t>
            </a:r>
            <a:r>
              <a:t>)</a:t>
            </a:r>
          </a:p>
          <a:p>
            <a:pPr lvl="8" indent="1828800"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.GetValue(kv.</a:t>
            </a:r>
            <a:r>
              <a:rPr b="1">
                <a:solidFill>
                  <a:srgbClr val="66187A"/>
                </a:solidFill>
              </a:rPr>
              <a:t>Value</a:t>
            </a:r>
            <a:r>
              <a:t>) </a:t>
            </a:r>
            <a:r>
              <a:rPr b="1">
                <a:solidFill>
                  <a:srgbClr val="011480"/>
                </a:solidFill>
              </a:rPr>
              <a:t>as</a:t>
            </a:r>
            <a:r>
              <a:t> </a:t>
            </a:r>
            <a:r>
              <a:t>HttpResponseMessage;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rPr b="1">
                <a:solidFill>
                  <a:srgbClr val="011480"/>
                </a:solidFill>
              </a:rPr>
              <a:t>break</a:t>
            </a:r>
            <a:r>
              <a:t>;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    }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1730" name="Rectangle"/>
          <p:cNvSpPr/>
          <p:nvPr/>
        </p:nvSpPr>
        <p:spPr>
          <a:xfrm>
            <a:off x="1473200" y="1906984"/>
            <a:ext cx="3758010" cy="444746"/>
          </a:xfrm>
          <a:prstGeom prst="rect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4203;p118"/>
          <p:cNvSpPr txBox="1"/>
          <p:nvPr>
            <p:ph type="title" idx="4294967295"/>
          </p:nvPr>
        </p:nvSpPr>
        <p:spPr>
          <a:xfrm>
            <a:off x="343931" y="91524"/>
            <a:ext cx="7962002" cy="7683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APM Server</a:t>
            </a:r>
          </a:p>
        </p:txBody>
      </p:sp>
      <p:grpSp>
        <p:nvGrpSpPr>
          <p:cNvPr id="1740" name="Google Shape;4204;p118"/>
          <p:cNvGrpSpPr/>
          <p:nvPr/>
        </p:nvGrpSpPr>
        <p:grpSpPr>
          <a:xfrm>
            <a:off x="6989225" y="859820"/>
            <a:ext cx="1316701" cy="620401"/>
            <a:chOff x="0" y="0"/>
            <a:chExt cx="1316700" cy="620400"/>
          </a:xfrm>
        </p:grpSpPr>
        <p:sp>
          <p:nvSpPr>
            <p:cNvPr id="1735" name="Google Shape;4205;p118"/>
            <p:cNvSpPr/>
            <p:nvPr/>
          </p:nvSpPr>
          <p:spPr>
            <a:xfrm>
              <a:off x="-1" y="0"/>
              <a:ext cx="1316702" cy="620401"/>
            </a:xfrm>
            <a:prstGeom prst="roundRect">
              <a:avLst>
                <a:gd name="adj" fmla="val 2778"/>
              </a:avLst>
            </a:prstGeom>
            <a:solidFill>
              <a:srgbClr val="FFFFFF"/>
            </a:solidFill>
            <a:ln w="22225" cap="flat">
              <a:solidFill>
                <a:srgbClr val="02A6D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grpSp>
          <p:nvGrpSpPr>
            <p:cNvPr id="1739" name="Google Shape;4206;p118"/>
            <p:cNvGrpSpPr/>
            <p:nvPr/>
          </p:nvGrpSpPr>
          <p:grpSpPr>
            <a:xfrm>
              <a:off x="123671" y="123300"/>
              <a:ext cx="1146503" cy="373801"/>
              <a:chOff x="0" y="0"/>
              <a:chExt cx="1146502" cy="373800"/>
            </a:xfrm>
          </p:grpSpPr>
          <p:sp>
            <p:nvSpPr>
              <p:cNvPr id="1736" name="Google Shape;4207;p118"/>
              <p:cNvSpPr txBox="1"/>
              <p:nvPr/>
            </p:nvSpPr>
            <p:spPr>
              <a:xfrm>
                <a:off x="389601" y="67551"/>
                <a:ext cx="756902" cy="2023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t">
                <a:spAutoFit/>
              </a:bodyPr>
              <a:lstStyle>
                <a:lvl1pPr>
                  <a:defRPr b="1" sz="800">
                    <a:latin typeface="+mn-lt"/>
                    <a:ea typeface="+mn-ea"/>
                    <a:cs typeface="+mn-cs"/>
                    <a:sym typeface="Arial"/>
                  </a:defRPr>
                </a:lvl1pPr>
              </a:lstStyle>
              <a:p>
                <a:pPr/>
                <a:r>
                  <a:t>apm-server</a:t>
                </a:r>
              </a:p>
            </p:txBody>
          </p:sp>
          <p:pic>
            <p:nvPicPr>
              <p:cNvPr id="1737" name="Google Shape;4208;p118" descr="Google Shape;4208;p11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334" y="36203"/>
                <a:ext cx="318131" cy="3181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38" name="Google Shape;4209;p118"/>
              <p:cNvSpPr/>
              <p:nvPr/>
            </p:nvSpPr>
            <p:spPr>
              <a:xfrm>
                <a:off x="-1" y="-1"/>
                <a:ext cx="392702" cy="373802"/>
              </a:xfrm>
              <a:prstGeom prst="ellipse">
                <a:avLst/>
              </a:prstGeom>
              <a:noFill/>
              <a:ln w="12700" cap="flat">
                <a:solidFill>
                  <a:srgbClr val="02A6D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</p:grpSp>
      </p:grpSp>
      <p:sp>
        <p:nvSpPr>
          <p:cNvPr id="1741" name="Google Shape;4210;p118"/>
          <p:cNvSpPr txBox="1"/>
          <p:nvPr/>
        </p:nvSpPr>
        <p:spPr>
          <a:xfrm>
            <a:off x="470149" y="1149275"/>
            <a:ext cx="5556301" cy="2191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Is its own process</a:t>
            </a:r>
          </a:p>
          <a:p>
            <a:pPr lvl="1" marL="9144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○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either deployed on app server, or on separate server(s)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Written in Go, using the Beats framework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Exposes an HTTP API to agents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Optionally provides authentication via token, rate limiting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Transforms and enriches data from agents, writes to Elasticsearch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4215;p119"/>
          <p:cNvSpPr/>
          <p:nvPr/>
        </p:nvSpPr>
        <p:spPr>
          <a:xfrm>
            <a:off x="6934324" y="859825"/>
            <a:ext cx="1371601" cy="633601"/>
          </a:xfrm>
          <a:prstGeom prst="roundRect">
            <a:avLst>
              <a:gd name="adj" fmla="val 2778"/>
            </a:avLst>
          </a:prstGeom>
          <a:ln w="22225">
            <a:solidFill>
              <a:srgbClr val="EF4F98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746" name="Google Shape;4216;p119"/>
          <p:cNvSpPr txBox="1"/>
          <p:nvPr>
            <p:ph type="title" idx="4294967295"/>
          </p:nvPr>
        </p:nvSpPr>
        <p:spPr>
          <a:xfrm>
            <a:off x="343931" y="91524"/>
            <a:ext cx="7962002" cy="7683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lnSpc>
                <a:spcPct val="85000"/>
              </a:lnSpc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Visualize and analyze in Kibana</a:t>
            </a:r>
          </a:p>
        </p:txBody>
      </p:sp>
      <p:grpSp>
        <p:nvGrpSpPr>
          <p:cNvPr id="1749" name="Google Shape;4217;p119"/>
          <p:cNvGrpSpPr/>
          <p:nvPr/>
        </p:nvGrpSpPr>
        <p:grpSpPr>
          <a:xfrm>
            <a:off x="7129498" y="972248"/>
            <a:ext cx="974177" cy="384395"/>
            <a:chOff x="0" y="0"/>
            <a:chExt cx="974176" cy="384394"/>
          </a:xfrm>
        </p:grpSpPr>
        <p:pic>
          <p:nvPicPr>
            <p:cNvPr id="1747" name="Google Shape;4218;p119" descr="Google Shape;4218;p11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90558" cy="3843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8" name="Google Shape;4219;p119"/>
            <p:cNvSpPr txBox="1"/>
            <p:nvPr/>
          </p:nvSpPr>
          <p:spPr>
            <a:xfrm>
              <a:off x="353476" y="75609"/>
              <a:ext cx="620701" cy="202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b="1" sz="8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Kibana</a:t>
              </a:r>
            </a:p>
          </p:txBody>
        </p:sp>
      </p:grpSp>
      <p:sp>
        <p:nvSpPr>
          <p:cNvPr id="1750" name="Google Shape;4220;p119"/>
          <p:cNvSpPr txBox="1"/>
          <p:nvPr/>
        </p:nvSpPr>
        <p:spPr>
          <a:xfrm>
            <a:off x="470149" y="1149275"/>
            <a:ext cx="55563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50000"/>
              </a:lnSpc>
              <a:defRPr sz="14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Use dashboards or dedicated APM UI</a:t>
            </a:r>
          </a:p>
        </p:txBody>
      </p:sp>
      <p:pic>
        <p:nvPicPr>
          <p:cNvPr id="1751" name="Google Shape;4221;p119" descr="Google Shape;4221;p1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149" y="1977675"/>
            <a:ext cx="2855177" cy="19405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0" dir="2700000">
              <a:srgbClr val="9FC5E8">
                <a:alpha val="25000"/>
              </a:srgbClr>
            </a:outerShdw>
          </a:effectLst>
        </p:spPr>
      </p:pic>
      <p:pic>
        <p:nvPicPr>
          <p:cNvPr id="1752" name="Google Shape;4222;p119" descr="Google Shape;4222;p1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48424" y="1998800"/>
            <a:ext cx="2585899" cy="18983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0" dir="2760000">
              <a:srgbClr val="9FC5E8">
                <a:alpha val="2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4228;p120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7" name="Google Shape;4229;p120"/>
          <p:cNvSpPr txBox="1"/>
          <p:nvPr/>
        </p:nvSpPr>
        <p:spPr>
          <a:xfrm rot="264">
            <a:off x="647854" y="206193"/>
            <a:ext cx="7848301" cy="86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4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It’s just another index!</a:t>
            </a:r>
          </a:p>
        </p:txBody>
      </p:sp>
      <p:sp>
        <p:nvSpPr>
          <p:cNvPr id="1758" name="Google Shape;4230;p120"/>
          <p:cNvSpPr txBox="1"/>
          <p:nvPr/>
        </p:nvSpPr>
        <p:spPr>
          <a:xfrm>
            <a:off x="345500" y="1443399"/>
            <a:ext cx="7204800" cy="188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Search and aggregate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detect anomalies with Machine Learning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trigger alerts using Alerting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Correlate with other indices like database logs, authentication audit logs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With ECS (Elastic Common Schema), this is even more powerful!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Title 1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Demo</a:t>
            </a:r>
          </a:p>
        </p:txBody>
      </p:sp>
      <p:sp>
        <p:nvSpPr>
          <p:cNvPr id="1346" name="Text"/>
          <p:cNvSpPr txBox="1"/>
          <p:nvPr/>
        </p:nvSpPr>
        <p:spPr>
          <a:xfrm>
            <a:off x="4488173" y="2386329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1347" name="Text"/>
          <p:cNvSpPr txBox="1"/>
          <p:nvPr/>
        </p:nvSpPr>
        <p:spPr>
          <a:xfrm>
            <a:off x="4615173" y="2513329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995;p2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1" name="Google Shape;4252;p123"/>
          <p:cNvSpPr txBox="1"/>
          <p:nvPr>
            <p:ph type="title"/>
          </p:nvPr>
        </p:nvSpPr>
        <p:spPr>
          <a:xfrm>
            <a:off x="343931" y="91523"/>
            <a:ext cx="7962002" cy="768002"/>
          </a:xfrm>
          <a:prstGeom prst="rect">
            <a:avLst/>
          </a:prstGeom>
        </p:spPr>
        <p:txBody>
          <a:bodyPr/>
          <a:lstStyle/>
          <a:p>
            <a:pPr/>
            <a:r>
              <a:t>Distributed tracing!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995;p2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4" name="Google Shape;4257;p124"/>
          <p:cNvSpPr txBox="1"/>
          <p:nvPr>
            <p:ph type="title"/>
          </p:nvPr>
        </p:nvSpPr>
        <p:spPr>
          <a:xfrm>
            <a:off x="343931" y="91523"/>
            <a:ext cx="7962002" cy="768002"/>
          </a:xfrm>
          <a:prstGeom prst="rect">
            <a:avLst/>
          </a:prstGeom>
        </p:spPr>
        <p:txBody>
          <a:bodyPr/>
          <a:lstStyle/>
          <a:p>
            <a:pPr/>
            <a:r>
              <a:t>Distributed tracing</a:t>
            </a:r>
          </a:p>
        </p:txBody>
      </p:sp>
      <p:sp>
        <p:nvSpPr>
          <p:cNvPr id="1765" name="Google Shape;4258;p124"/>
          <p:cNvSpPr txBox="1"/>
          <p:nvPr>
            <p:ph type="body" sz="quarter" idx="1"/>
          </p:nvPr>
        </p:nvSpPr>
        <p:spPr>
          <a:xfrm>
            <a:off x="293781" y="2398921"/>
            <a:ext cx="7962002" cy="350401"/>
          </a:xfrm>
          <a:prstGeom prst="rect">
            <a:avLst/>
          </a:prstGeom>
        </p:spPr>
        <p:txBody>
          <a:bodyPr/>
          <a:lstStyle>
            <a:lvl1pPr marL="0" indent="1394460" defTabSz="557784">
              <a:lnSpc>
                <a:spcPct val="85000"/>
              </a:lnSpc>
              <a:spcBef>
                <a:spcPts val="0"/>
              </a:spcBef>
              <a:buSzTx/>
              <a:buNone/>
              <a:defRPr sz="1098">
                <a:solidFill>
                  <a:srgbClr val="3EBEB0"/>
                </a:solidFill>
              </a:defRPr>
            </a:lvl1pPr>
          </a:lstStyle>
          <a:p>
            <a:pPr/>
            <a:r>
              <a:t>   What is it, and how does it work?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995;p2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8" name="Google Shape;4263;p125"/>
          <p:cNvSpPr txBox="1"/>
          <p:nvPr>
            <p:ph type="title"/>
          </p:nvPr>
        </p:nvSpPr>
        <p:spPr>
          <a:xfrm>
            <a:off x="343931" y="91523"/>
            <a:ext cx="7962002" cy="768002"/>
          </a:xfrm>
          <a:prstGeom prst="rect">
            <a:avLst/>
          </a:prstGeom>
        </p:spPr>
        <p:txBody>
          <a:bodyPr/>
          <a:lstStyle/>
          <a:p>
            <a:pPr/>
            <a:r>
              <a:t>Traditional monolithic app</a:t>
            </a:r>
          </a:p>
        </p:txBody>
      </p:sp>
      <p:sp>
        <p:nvSpPr>
          <p:cNvPr id="1769" name="Google Shape;4264;p125"/>
          <p:cNvSpPr/>
          <p:nvPr/>
        </p:nvSpPr>
        <p:spPr>
          <a:xfrm>
            <a:off x="928733" y="2033923"/>
            <a:ext cx="477577" cy="1288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4845" y="4060"/>
                </a:ln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770" name="Google Shape;4265;p125"/>
          <p:cNvSpPr/>
          <p:nvPr/>
        </p:nvSpPr>
        <p:spPr>
          <a:xfrm>
            <a:off x="6127775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773" name="Google Shape;4266;p125"/>
          <p:cNvGrpSpPr/>
          <p:nvPr/>
        </p:nvGrpSpPr>
        <p:grpSpPr>
          <a:xfrm>
            <a:off x="2807664" y="1315086"/>
            <a:ext cx="2642101" cy="2726402"/>
            <a:chOff x="0" y="0"/>
            <a:chExt cx="2642099" cy="2726400"/>
          </a:xfrm>
        </p:grpSpPr>
        <p:sp>
          <p:nvSpPr>
            <p:cNvPr id="1771" name="Rectangle"/>
            <p:cNvSpPr/>
            <p:nvPr/>
          </p:nvSpPr>
          <p:spPr>
            <a:xfrm>
              <a:off x="0" y="-1"/>
              <a:ext cx="2642100" cy="2726402"/>
            </a:xfrm>
            <a:prstGeom prst="rect">
              <a:avLst/>
            </a:prstGeom>
            <a:solidFill>
              <a:srgbClr val="7EDED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8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772" name="Monolith"/>
            <p:cNvSpPr txBox="1"/>
            <p:nvPr/>
          </p:nvSpPr>
          <p:spPr>
            <a:xfrm>
              <a:off x="0" y="887884"/>
              <a:ext cx="2642100" cy="950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Monolith</a:t>
              </a:r>
            </a:p>
          </p:txBody>
        </p:sp>
      </p:grpSp>
      <p:sp>
        <p:nvSpPr>
          <p:cNvPr id="1774" name="Google Shape;4267;p125"/>
          <p:cNvSpPr/>
          <p:nvPr/>
        </p:nvSpPr>
        <p:spPr>
          <a:xfrm>
            <a:off x="1798592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775" name="Google Shape;4268;p125"/>
          <p:cNvSpPr/>
          <p:nvPr/>
        </p:nvSpPr>
        <p:spPr>
          <a:xfrm>
            <a:off x="7422594" y="2155053"/>
            <a:ext cx="792651" cy="1046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776" name="Google Shape;4269;p125"/>
          <p:cNvSpPr txBox="1"/>
          <p:nvPr/>
        </p:nvSpPr>
        <p:spPr>
          <a:xfrm>
            <a:off x="7547288" y="2467250"/>
            <a:ext cx="543301" cy="5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995;p2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9" name="Google Shape;4274;p126"/>
          <p:cNvSpPr txBox="1"/>
          <p:nvPr>
            <p:ph type="title"/>
          </p:nvPr>
        </p:nvSpPr>
        <p:spPr>
          <a:xfrm>
            <a:off x="343931" y="91523"/>
            <a:ext cx="7962002" cy="768002"/>
          </a:xfrm>
          <a:prstGeom prst="rect">
            <a:avLst/>
          </a:prstGeom>
        </p:spPr>
        <p:txBody>
          <a:bodyPr/>
          <a:lstStyle/>
          <a:p>
            <a:pPr/>
            <a:r>
              <a:t>Traditional monolithic app, ca. 2018</a:t>
            </a:r>
          </a:p>
        </p:txBody>
      </p:sp>
      <p:sp>
        <p:nvSpPr>
          <p:cNvPr id="1780" name="Google Shape;4275;p126"/>
          <p:cNvSpPr/>
          <p:nvPr/>
        </p:nvSpPr>
        <p:spPr>
          <a:xfrm>
            <a:off x="928733" y="2033923"/>
            <a:ext cx="477577" cy="1288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4845" y="4060"/>
                </a:ln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781" name="Google Shape;4276;p126"/>
          <p:cNvSpPr/>
          <p:nvPr/>
        </p:nvSpPr>
        <p:spPr>
          <a:xfrm>
            <a:off x="6349813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784" name="Google Shape;4277;p126"/>
          <p:cNvGrpSpPr/>
          <p:nvPr/>
        </p:nvGrpSpPr>
        <p:grpSpPr>
          <a:xfrm>
            <a:off x="4663223" y="2043426"/>
            <a:ext cx="1230601" cy="1269601"/>
            <a:chOff x="0" y="0"/>
            <a:chExt cx="1230599" cy="1269600"/>
          </a:xfrm>
        </p:grpSpPr>
        <p:sp>
          <p:nvSpPr>
            <p:cNvPr id="1782" name="Rectangle"/>
            <p:cNvSpPr/>
            <p:nvPr/>
          </p:nvSpPr>
          <p:spPr>
            <a:xfrm>
              <a:off x="0" y="-1"/>
              <a:ext cx="1230600" cy="1269602"/>
            </a:xfrm>
            <a:prstGeom prst="rect">
              <a:avLst/>
            </a:prstGeom>
            <a:solidFill>
              <a:srgbClr val="7EDED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783" name="Monolith"/>
            <p:cNvSpPr txBox="1"/>
            <p:nvPr/>
          </p:nvSpPr>
          <p:spPr>
            <a:xfrm>
              <a:off x="0" y="376400"/>
              <a:ext cx="1230600" cy="516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Monolith</a:t>
              </a:r>
            </a:p>
          </p:txBody>
        </p:sp>
      </p:grpSp>
      <p:sp>
        <p:nvSpPr>
          <p:cNvPr id="1785" name="Google Shape;4278;p126"/>
          <p:cNvSpPr/>
          <p:nvPr/>
        </p:nvSpPr>
        <p:spPr>
          <a:xfrm>
            <a:off x="1798592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786" name="Google Shape;4279;p126"/>
          <p:cNvSpPr/>
          <p:nvPr/>
        </p:nvSpPr>
        <p:spPr>
          <a:xfrm>
            <a:off x="7422594" y="2155053"/>
            <a:ext cx="792651" cy="1046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787" name="Google Shape;4280;p126"/>
          <p:cNvSpPr txBox="1"/>
          <p:nvPr/>
        </p:nvSpPr>
        <p:spPr>
          <a:xfrm>
            <a:off x="7547288" y="2467250"/>
            <a:ext cx="543301" cy="5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</a:t>
            </a:r>
          </a:p>
        </p:txBody>
      </p:sp>
      <p:grpSp>
        <p:nvGrpSpPr>
          <p:cNvPr id="1790" name="Google Shape;4281;p126"/>
          <p:cNvGrpSpPr/>
          <p:nvPr/>
        </p:nvGrpSpPr>
        <p:grpSpPr>
          <a:xfrm>
            <a:off x="2609024" y="2043426"/>
            <a:ext cx="1230601" cy="1269601"/>
            <a:chOff x="0" y="0"/>
            <a:chExt cx="1230599" cy="1269600"/>
          </a:xfrm>
        </p:grpSpPr>
        <p:sp>
          <p:nvSpPr>
            <p:cNvPr id="1788" name="Rectangle"/>
            <p:cNvSpPr/>
            <p:nvPr/>
          </p:nvSpPr>
          <p:spPr>
            <a:xfrm>
              <a:off x="0" y="-1"/>
              <a:ext cx="1230600" cy="1269602"/>
            </a:xfrm>
            <a:prstGeom prst="rect">
              <a:avLst/>
            </a:prstGeom>
            <a:solidFill>
              <a:srgbClr val="7EDED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789" name="React"/>
            <p:cNvSpPr txBox="1"/>
            <p:nvPr/>
          </p:nvSpPr>
          <p:spPr>
            <a:xfrm>
              <a:off x="0" y="376400"/>
              <a:ext cx="1230600" cy="516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React</a:t>
              </a:r>
            </a:p>
          </p:txBody>
        </p:sp>
      </p:grpSp>
      <p:sp>
        <p:nvSpPr>
          <p:cNvPr id="1791" name="Google Shape;4282;p126"/>
          <p:cNvSpPr/>
          <p:nvPr/>
        </p:nvSpPr>
        <p:spPr>
          <a:xfrm>
            <a:off x="3943017" y="258483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995;p2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4" name="Google Shape;4287;p127"/>
          <p:cNvSpPr txBox="1"/>
          <p:nvPr>
            <p:ph type="title"/>
          </p:nvPr>
        </p:nvSpPr>
        <p:spPr>
          <a:xfrm>
            <a:off x="343931" y="91523"/>
            <a:ext cx="7962002" cy="768002"/>
          </a:xfrm>
          <a:prstGeom prst="rect">
            <a:avLst/>
          </a:prstGeom>
        </p:spPr>
        <p:txBody>
          <a:bodyPr/>
          <a:lstStyle/>
          <a:p>
            <a:pPr/>
            <a:r>
              <a:t>Microservice Architecture</a:t>
            </a:r>
          </a:p>
        </p:txBody>
      </p:sp>
      <p:sp>
        <p:nvSpPr>
          <p:cNvPr id="1795" name="Google Shape;4288;p127"/>
          <p:cNvSpPr/>
          <p:nvPr/>
        </p:nvSpPr>
        <p:spPr>
          <a:xfrm>
            <a:off x="928733" y="2033923"/>
            <a:ext cx="477577" cy="1288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4845" y="4060"/>
                </a:ln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796" name="Google Shape;4289;p127"/>
          <p:cNvSpPr/>
          <p:nvPr/>
        </p:nvSpPr>
        <p:spPr>
          <a:xfrm>
            <a:off x="3601287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799" name="Google Shape;4290;p127"/>
          <p:cNvGrpSpPr/>
          <p:nvPr/>
        </p:nvGrpSpPr>
        <p:grpSpPr>
          <a:xfrm>
            <a:off x="2423181" y="2160083"/>
            <a:ext cx="1004101" cy="1036201"/>
            <a:chOff x="0" y="0"/>
            <a:chExt cx="1004100" cy="1036200"/>
          </a:xfrm>
        </p:grpSpPr>
        <p:sp>
          <p:nvSpPr>
            <p:cNvPr id="1797" name="Rectangle"/>
            <p:cNvSpPr/>
            <p:nvPr/>
          </p:nvSpPr>
          <p:spPr>
            <a:xfrm>
              <a:off x="-1" y="-1"/>
              <a:ext cx="1004102" cy="1036202"/>
            </a:xfrm>
            <a:prstGeom prst="rect">
              <a:avLst/>
            </a:prstGeom>
            <a:solidFill>
              <a:srgbClr val="7EDED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798" name="React"/>
            <p:cNvSpPr txBox="1"/>
            <p:nvPr/>
          </p:nvSpPr>
          <p:spPr>
            <a:xfrm>
              <a:off x="-1" y="309433"/>
              <a:ext cx="1004102" cy="417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sz="1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React</a:t>
              </a:r>
            </a:p>
          </p:txBody>
        </p:sp>
      </p:grpSp>
      <p:sp>
        <p:nvSpPr>
          <p:cNvPr id="1800" name="Google Shape;4291;p127"/>
          <p:cNvSpPr/>
          <p:nvPr/>
        </p:nvSpPr>
        <p:spPr>
          <a:xfrm>
            <a:off x="1632517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01" name="Google Shape;4292;p127"/>
          <p:cNvSpPr/>
          <p:nvPr/>
        </p:nvSpPr>
        <p:spPr>
          <a:xfrm>
            <a:off x="4827601" y="1759162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02" name="Google Shape;4293;p127"/>
          <p:cNvSpPr/>
          <p:nvPr/>
        </p:nvSpPr>
        <p:spPr>
          <a:xfrm>
            <a:off x="4647658" y="2109573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03" name="Google Shape;4294;p127"/>
          <p:cNvSpPr/>
          <p:nvPr/>
        </p:nvSpPr>
        <p:spPr>
          <a:xfrm>
            <a:off x="4391950" y="2557858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04" name="Google Shape;4295;p127"/>
          <p:cNvSpPr/>
          <p:nvPr/>
        </p:nvSpPr>
        <p:spPr>
          <a:xfrm>
            <a:off x="5292121" y="2605200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05" name="Google Shape;4296;p127"/>
          <p:cNvSpPr/>
          <p:nvPr/>
        </p:nvSpPr>
        <p:spPr>
          <a:xfrm>
            <a:off x="5654709" y="223900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06" name="Google Shape;4297;p127"/>
          <p:cNvSpPr/>
          <p:nvPr/>
        </p:nvSpPr>
        <p:spPr>
          <a:xfrm>
            <a:off x="5151185" y="223900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07" name="Google Shape;4298;p127"/>
          <p:cNvSpPr/>
          <p:nvPr/>
        </p:nvSpPr>
        <p:spPr>
          <a:xfrm>
            <a:off x="4904909" y="279417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08" name="Google Shape;4299;p127"/>
          <p:cNvSpPr/>
          <p:nvPr/>
        </p:nvSpPr>
        <p:spPr>
          <a:xfrm>
            <a:off x="4647658" y="3097669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09" name="Google Shape;4300;p127"/>
          <p:cNvSpPr/>
          <p:nvPr/>
        </p:nvSpPr>
        <p:spPr>
          <a:xfrm>
            <a:off x="5736788" y="279417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10" name="Google Shape;4301;p127"/>
          <p:cNvSpPr/>
          <p:nvPr/>
        </p:nvSpPr>
        <p:spPr>
          <a:xfrm>
            <a:off x="5345334" y="3135551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11" name="Google Shape;4302;p127"/>
          <p:cNvSpPr/>
          <p:nvPr/>
        </p:nvSpPr>
        <p:spPr>
          <a:xfrm>
            <a:off x="5345334" y="169602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12" name="Google Shape;4303;p127"/>
          <p:cNvSpPr/>
          <p:nvPr/>
        </p:nvSpPr>
        <p:spPr>
          <a:xfrm>
            <a:off x="5844123" y="3211316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13" name="Google Shape;4304;p127"/>
          <p:cNvSpPr/>
          <p:nvPr/>
        </p:nvSpPr>
        <p:spPr>
          <a:xfrm>
            <a:off x="7422594" y="2155053"/>
            <a:ext cx="792651" cy="1046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14" name="Google Shape;4305;p127"/>
          <p:cNvSpPr txBox="1"/>
          <p:nvPr/>
        </p:nvSpPr>
        <p:spPr>
          <a:xfrm>
            <a:off x="7547288" y="2467250"/>
            <a:ext cx="543301" cy="5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</a:t>
            </a:r>
          </a:p>
        </p:txBody>
      </p:sp>
      <p:sp>
        <p:nvSpPr>
          <p:cNvPr id="1815" name="Google Shape;4306;p127"/>
          <p:cNvSpPr/>
          <p:nvPr/>
        </p:nvSpPr>
        <p:spPr>
          <a:xfrm rot="1346902">
            <a:off x="6447401" y="2274849"/>
            <a:ext cx="616735" cy="18697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16" name="Google Shape;4307;p127"/>
          <p:cNvSpPr/>
          <p:nvPr/>
        </p:nvSpPr>
        <p:spPr>
          <a:xfrm>
            <a:off x="6444824" y="2488783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17" name="Google Shape;4308;p127"/>
          <p:cNvSpPr/>
          <p:nvPr/>
        </p:nvSpPr>
        <p:spPr>
          <a:xfrm rot="20229818">
            <a:off x="6485864" y="2684846"/>
            <a:ext cx="616852" cy="186880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995;p2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0" name="Google Shape;4313;p128"/>
          <p:cNvSpPr txBox="1"/>
          <p:nvPr>
            <p:ph type="title"/>
          </p:nvPr>
        </p:nvSpPr>
        <p:spPr>
          <a:xfrm>
            <a:off x="343931" y="91523"/>
            <a:ext cx="7962002" cy="768002"/>
          </a:xfrm>
          <a:prstGeom prst="rect">
            <a:avLst/>
          </a:prstGeom>
        </p:spPr>
        <p:txBody>
          <a:bodyPr/>
          <a:lstStyle/>
          <a:p>
            <a:pPr/>
            <a:r>
              <a:t>Microservice Architecture</a:t>
            </a:r>
          </a:p>
        </p:txBody>
      </p:sp>
      <p:sp>
        <p:nvSpPr>
          <p:cNvPr id="1821" name="Google Shape;4314;p128"/>
          <p:cNvSpPr/>
          <p:nvPr/>
        </p:nvSpPr>
        <p:spPr>
          <a:xfrm>
            <a:off x="928733" y="2033923"/>
            <a:ext cx="477577" cy="1288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4845" y="4060"/>
                </a:ln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22" name="Google Shape;4315;p128"/>
          <p:cNvSpPr/>
          <p:nvPr/>
        </p:nvSpPr>
        <p:spPr>
          <a:xfrm>
            <a:off x="3601287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825" name="Google Shape;4316;p128"/>
          <p:cNvGrpSpPr/>
          <p:nvPr/>
        </p:nvGrpSpPr>
        <p:grpSpPr>
          <a:xfrm>
            <a:off x="2423181" y="2160083"/>
            <a:ext cx="1004101" cy="1036201"/>
            <a:chOff x="0" y="0"/>
            <a:chExt cx="1004100" cy="1036200"/>
          </a:xfrm>
        </p:grpSpPr>
        <p:sp>
          <p:nvSpPr>
            <p:cNvPr id="1823" name="Rectangle"/>
            <p:cNvSpPr/>
            <p:nvPr/>
          </p:nvSpPr>
          <p:spPr>
            <a:xfrm>
              <a:off x="-1" y="-1"/>
              <a:ext cx="1004102" cy="1036202"/>
            </a:xfrm>
            <a:prstGeom prst="rect">
              <a:avLst/>
            </a:prstGeom>
            <a:solidFill>
              <a:srgbClr val="7EDED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824" name="React"/>
            <p:cNvSpPr txBox="1"/>
            <p:nvPr/>
          </p:nvSpPr>
          <p:spPr>
            <a:xfrm>
              <a:off x="-1" y="309433"/>
              <a:ext cx="1004102" cy="417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sz="1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React</a:t>
              </a:r>
            </a:p>
          </p:txBody>
        </p:sp>
      </p:grpSp>
      <p:sp>
        <p:nvSpPr>
          <p:cNvPr id="1826" name="Google Shape;4317;p128"/>
          <p:cNvSpPr/>
          <p:nvPr/>
        </p:nvSpPr>
        <p:spPr>
          <a:xfrm>
            <a:off x="1632517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27" name="Google Shape;4318;p128"/>
          <p:cNvSpPr/>
          <p:nvPr/>
        </p:nvSpPr>
        <p:spPr>
          <a:xfrm>
            <a:off x="4827601" y="1759162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28" name="Google Shape;4319;p128"/>
          <p:cNvSpPr/>
          <p:nvPr/>
        </p:nvSpPr>
        <p:spPr>
          <a:xfrm>
            <a:off x="4647658" y="2109573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29" name="Google Shape;4320;p128"/>
          <p:cNvSpPr/>
          <p:nvPr/>
        </p:nvSpPr>
        <p:spPr>
          <a:xfrm>
            <a:off x="4391950" y="2557858"/>
            <a:ext cx="265801" cy="240901"/>
          </a:xfrm>
          <a:prstGeom prst="rect">
            <a:avLst/>
          </a:prstGeom>
          <a:solidFill>
            <a:srgbClr val="E0666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30" name="Google Shape;4321;p128"/>
          <p:cNvSpPr/>
          <p:nvPr/>
        </p:nvSpPr>
        <p:spPr>
          <a:xfrm>
            <a:off x="5292121" y="2605200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31" name="Google Shape;4322;p128"/>
          <p:cNvSpPr/>
          <p:nvPr/>
        </p:nvSpPr>
        <p:spPr>
          <a:xfrm>
            <a:off x="5654709" y="223900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32" name="Google Shape;4323;p128"/>
          <p:cNvSpPr/>
          <p:nvPr/>
        </p:nvSpPr>
        <p:spPr>
          <a:xfrm>
            <a:off x="5151185" y="223900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33" name="Google Shape;4324;p128"/>
          <p:cNvSpPr/>
          <p:nvPr/>
        </p:nvSpPr>
        <p:spPr>
          <a:xfrm>
            <a:off x="4904909" y="279417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34" name="Google Shape;4325;p128"/>
          <p:cNvSpPr/>
          <p:nvPr/>
        </p:nvSpPr>
        <p:spPr>
          <a:xfrm>
            <a:off x="4647658" y="3097669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35" name="Google Shape;4326;p128"/>
          <p:cNvSpPr/>
          <p:nvPr/>
        </p:nvSpPr>
        <p:spPr>
          <a:xfrm>
            <a:off x="5736788" y="279417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36" name="Google Shape;4327;p128"/>
          <p:cNvSpPr/>
          <p:nvPr/>
        </p:nvSpPr>
        <p:spPr>
          <a:xfrm>
            <a:off x="5345334" y="3135551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37" name="Google Shape;4328;p128"/>
          <p:cNvSpPr/>
          <p:nvPr/>
        </p:nvSpPr>
        <p:spPr>
          <a:xfrm>
            <a:off x="5345334" y="169602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38" name="Google Shape;4329;p128"/>
          <p:cNvSpPr/>
          <p:nvPr/>
        </p:nvSpPr>
        <p:spPr>
          <a:xfrm>
            <a:off x="5844123" y="3211316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39" name="Google Shape;4330;p128"/>
          <p:cNvSpPr/>
          <p:nvPr/>
        </p:nvSpPr>
        <p:spPr>
          <a:xfrm>
            <a:off x="7422594" y="2155053"/>
            <a:ext cx="792651" cy="1046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40" name="Google Shape;4331;p128"/>
          <p:cNvSpPr txBox="1"/>
          <p:nvPr/>
        </p:nvSpPr>
        <p:spPr>
          <a:xfrm>
            <a:off x="7547288" y="2467250"/>
            <a:ext cx="543301" cy="5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</a:t>
            </a:r>
          </a:p>
        </p:txBody>
      </p:sp>
      <p:sp>
        <p:nvSpPr>
          <p:cNvPr id="1841" name="Google Shape;4332;p128"/>
          <p:cNvSpPr/>
          <p:nvPr/>
        </p:nvSpPr>
        <p:spPr>
          <a:xfrm rot="1346902">
            <a:off x="6447401" y="2274849"/>
            <a:ext cx="616735" cy="18697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42" name="Google Shape;4333;p128"/>
          <p:cNvSpPr/>
          <p:nvPr/>
        </p:nvSpPr>
        <p:spPr>
          <a:xfrm>
            <a:off x="6444824" y="2488783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43" name="Google Shape;4334;p128"/>
          <p:cNvSpPr/>
          <p:nvPr/>
        </p:nvSpPr>
        <p:spPr>
          <a:xfrm rot="20229818">
            <a:off x="6485864" y="2684846"/>
            <a:ext cx="616852" cy="186880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995;p2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46" name="Google Shape;4339;p129"/>
          <p:cNvSpPr txBox="1"/>
          <p:nvPr>
            <p:ph type="title"/>
          </p:nvPr>
        </p:nvSpPr>
        <p:spPr>
          <a:xfrm>
            <a:off x="343931" y="91523"/>
            <a:ext cx="7962002" cy="768002"/>
          </a:xfrm>
          <a:prstGeom prst="rect">
            <a:avLst/>
          </a:prstGeom>
        </p:spPr>
        <p:txBody>
          <a:bodyPr/>
          <a:lstStyle/>
          <a:p>
            <a:pPr/>
            <a:r>
              <a:t>Microservice Architecture</a:t>
            </a:r>
          </a:p>
        </p:txBody>
      </p:sp>
      <p:sp>
        <p:nvSpPr>
          <p:cNvPr id="1847" name="Google Shape;4340;p129"/>
          <p:cNvSpPr/>
          <p:nvPr/>
        </p:nvSpPr>
        <p:spPr>
          <a:xfrm>
            <a:off x="928733" y="2033923"/>
            <a:ext cx="477577" cy="1288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4845" y="4060"/>
                </a:ln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48" name="Google Shape;4341;p129"/>
          <p:cNvSpPr/>
          <p:nvPr/>
        </p:nvSpPr>
        <p:spPr>
          <a:xfrm>
            <a:off x="3601287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851" name="Google Shape;4342;p129"/>
          <p:cNvGrpSpPr/>
          <p:nvPr/>
        </p:nvGrpSpPr>
        <p:grpSpPr>
          <a:xfrm>
            <a:off x="2423181" y="2160083"/>
            <a:ext cx="1004101" cy="1036201"/>
            <a:chOff x="0" y="0"/>
            <a:chExt cx="1004100" cy="1036200"/>
          </a:xfrm>
        </p:grpSpPr>
        <p:sp>
          <p:nvSpPr>
            <p:cNvPr id="1849" name="Rectangle"/>
            <p:cNvSpPr/>
            <p:nvPr/>
          </p:nvSpPr>
          <p:spPr>
            <a:xfrm>
              <a:off x="-1" y="-1"/>
              <a:ext cx="1004102" cy="1036202"/>
            </a:xfrm>
            <a:prstGeom prst="rect">
              <a:avLst/>
            </a:prstGeom>
            <a:solidFill>
              <a:srgbClr val="7EDED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850" name="React"/>
            <p:cNvSpPr txBox="1"/>
            <p:nvPr/>
          </p:nvSpPr>
          <p:spPr>
            <a:xfrm>
              <a:off x="-1" y="309433"/>
              <a:ext cx="1004102" cy="417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sz="1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React</a:t>
              </a:r>
            </a:p>
          </p:txBody>
        </p:sp>
      </p:grpSp>
      <p:sp>
        <p:nvSpPr>
          <p:cNvPr id="1852" name="Google Shape;4343;p129"/>
          <p:cNvSpPr/>
          <p:nvPr/>
        </p:nvSpPr>
        <p:spPr>
          <a:xfrm>
            <a:off x="1632517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53" name="Google Shape;4344;p129"/>
          <p:cNvSpPr/>
          <p:nvPr/>
        </p:nvSpPr>
        <p:spPr>
          <a:xfrm>
            <a:off x="4827601" y="1759162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54" name="Google Shape;4345;p129"/>
          <p:cNvSpPr/>
          <p:nvPr/>
        </p:nvSpPr>
        <p:spPr>
          <a:xfrm>
            <a:off x="4647658" y="2109573"/>
            <a:ext cx="265801" cy="240901"/>
          </a:xfrm>
          <a:prstGeom prst="rect">
            <a:avLst/>
          </a:prstGeom>
          <a:solidFill>
            <a:srgbClr val="E0666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55" name="Google Shape;4346;p129"/>
          <p:cNvSpPr/>
          <p:nvPr/>
        </p:nvSpPr>
        <p:spPr>
          <a:xfrm>
            <a:off x="4391950" y="2557858"/>
            <a:ext cx="265801" cy="240901"/>
          </a:xfrm>
          <a:prstGeom prst="rect">
            <a:avLst/>
          </a:prstGeom>
          <a:solidFill>
            <a:srgbClr val="E0666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56" name="Google Shape;4347;p129"/>
          <p:cNvSpPr/>
          <p:nvPr/>
        </p:nvSpPr>
        <p:spPr>
          <a:xfrm>
            <a:off x="5292121" y="2605200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57" name="Google Shape;4348;p129"/>
          <p:cNvSpPr/>
          <p:nvPr/>
        </p:nvSpPr>
        <p:spPr>
          <a:xfrm>
            <a:off x="5654709" y="223900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58" name="Google Shape;4349;p129"/>
          <p:cNvSpPr/>
          <p:nvPr/>
        </p:nvSpPr>
        <p:spPr>
          <a:xfrm>
            <a:off x="5151185" y="223900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59" name="Google Shape;4350;p129"/>
          <p:cNvSpPr/>
          <p:nvPr/>
        </p:nvSpPr>
        <p:spPr>
          <a:xfrm>
            <a:off x="4904909" y="279417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60" name="Google Shape;4351;p129"/>
          <p:cNvSpPr/>
          <p:nvPr/>
        </p:nvSpPr>
        <p:spPr>
          <a:xfrm>
            <a:off x="4647658" y="3097669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61" name="Google Shape;4352;p129"/>
          <p:cNvSpPr/>
          <p:nvPr/>
        </p:nvSpPr>
        <p:spPr>
          <a:xfrm>
            <a:off x="5736788" y="279417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62" name="Google Shape;4353;p129"/>
          <p:cNvSpPr/>
          <p:nvPr/>
        </p:nvSpPr>
        <p:spPr>
          <a:xfrm>
            <a:off x="5345334" y="3135551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63" name="Google Shape;4354;p129"/>
          <p:cNvSpPr/>
          <p:nvPr/>
        </p:nvSpPr>
        <p:spPr>
          <a:xfrm>
            <a:off x="5345334" y="169602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64" name="Google Shape;4355;p129"/>
          <p:cNvSpPr/>
          <p:nvPr/>
        </p:nvSpPr>
        <p:spPr>
          <a:xfrm>
            <a:off x="5844123" y="3211316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65" name="Google Shape;4356;p129"/>
          <p:cNvSpPr/>
          <p:nvPr/>
        </p:nvSpPr>
        <p:spPr>
          <a:xfrm>
            <a:off x="7422594" y="2155053"/>
            <a:ext cx="792651" cy="1046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66" name="Google Shape;4357;p129"/>
          <p:cNvSpPr txBox="1"/>
          <p:nvPr/>
        </p:nvSpPr>
        <p:spPr>
          <a:xfrm>
            <a:off x="7547288" y="2467250"/>
            <a:ext cx="543301" cy="5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</a:t>
            </a:r>
          </a:p>
        </p:txBody>
      </p:sp>
      <p:sp>
        <p:nvSpPr>
          <p:cNvPr id="1867" name="Google Shape;4358;p129"/>
          <p:cNvSpPr/>
          <p:nvPr/>
        </p:nvSpPr>
        <p:spPr>
          <a:xfrm rot="1346902">
            <a:off x="6447401" y="2274849"/>
            <a:ext cx="616735" cy="18697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68" name="Google Shape;4359;p129"/>
          <p:cNvSpPr/>
          <p:nvPr/>
        </p:nvSpPr>
        <p:spPr>
          <a:xfrm>
            <a:off x="6444824" y="2488783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69" name="Google Shape;4360;p129"/>
          <p:cNvSpPr/>
          <p:nvPr/>
        </p:nvSpPr>
        <p:spPr>
          <a:xfrm rot="20229818">
            <a:off x="6485864" y="2684846"/>
            <a:ext cx="616852" cy="186880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70" name="Google Shape;4361;p129"/>
          <p:cNvSpPr/>
          <p:nvPr/>
        </p:nvSpPr>
        <p:spPr>
          <a:xfrm rot="17987726">
            <a:off x="4493986" y="2410155"/>
            <a:ext cx="295229" cy="89492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995;p2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3" name="Google Shape;4366;p130"/>
          <p:cNvSpPr txBox="1"/>
          <p:nvPr>
            <p:ph type="title"/>
          </p:nvPr>
        </p:nvSpPr>
        <p:spPr>
          <a:xfrm>
            <a:off x="343931" y="91523"/>
            <a:ext cx="7962002" cy="768002"/>
          </a:xfrm>
          <a:prstGeom prst="rect">
            <a:avLst/>
          </a:prstGeom>
        </p:spPr>
        <p:txBody>
          <a:bodyPr/>
          <a:lstStyle/>
          <a:p>
            <a:pPr/>
            <a:r>
              <a:t>Microservice Architecture</a:t>
            </a:r>
          </a:p>
        </p:txBody>
      </p:sp>
      <p:sp>
        <p:nvSpPr>
          <p:cNvPr id="1874" name="Google Shape;4367;p130"/>
          <p:cNvSpPr/>
          <p:nvPr/>
        </p:nvSpPr>
        <p:spPr>
          <a:xfrm>
            <a:off x="928733" y="2033923"/>
            <a:ext cx="477577" cy="1288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4845" y="4060"/>
                </a:ln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75" name="Google Shape;4368;p130"/>
          <p:cNvSpPr/>
          <p:nvPr/>
        </p:nvSpPr>
        <p:spPr>
          <a:xfrm>
            <a:off x="3601287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878" name="Google Shape;4369;p130"/>
          <p:cNvGrpSpPr/>
          <p:nvPr/>
        </p:nvGrpSpPr>
        <p:grpSpPr>
          <a:xfrm>
            <a:off x="2423181" y="2160083"/>
            <a:ext cx="1004101" cy="1036201"/>
            <a:chOff x="0" y="0"/>
            <a:chExt cx="1004100" cy="1036200"/>
          </a:xfrm>
        </p:grpSpPr>
        <p:sp>
          <p:nvSpPr>
            <p:cNvPr id="1876" name="Rectangle"/>
            <p:cNvSpPr/>
            <p:nvPr/>
          </p:nvSpPr>
          <p:spPr>
            <a:xfrm>
              <a:off x="-1" y="-1"/>
              <a:ext cx="1004102" cy="1036202"/>
            </a:xfrm>
            <a:prstGeom prst="rect">
              <a:avLst/>
            </a:prstGeom>
            <a:solidFill>
              <a:srgbClr val="7EDED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877" name="React"/>
            <p:cNvSpPr txBox="1"/>
            <p:nvPr/>
          </p:nvSpPr>
          <p:spPr>
            <a:xfrm>
              <a:off x="-1" y="309433"/>
              <a:ext cx="1004102" cy="417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sz="1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React</a:t>
              </a:r>
            </a:p>
          </p:txBody>
        </p:sp>
      </p:grpSp>
      <p:sp>
        <p:nvSpPr>
          <p:cNvPr id="1879" name="Google Shape;4370;p130"/>
          <p:cNvSpPr/>
          <p:nvPr/>
        </p:nvSpPr>
        <p:spPr>
          <a:xfrm>
            <a:off x="1632517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80" name="Google Shape;4371;p130"/>
          <p:cNvSpPr/>
          <p:nvPr/>
        </p:nvSpPr>
        <p:spPr>
          <a:xfrm>
            <a:off x="4827601" y="1759162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81" name="Google Shape;4372;p130"/>
          <p:cNvSpPr/>
          <p:nvPr/>
        </p:nvSpPr>
        <p:spPr>
          <a:xfrm>
            <a:off x="4647658" y="2109573"/>
            <a:ext cx="265801" cy="240901"/>
          </a:xfrm>
          <a:prstGeom prst="rect">
            <a:avLst/>
          </a:prstGeom>
          <a:solidFill>
            <a:srgbClr val="E0666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82" name="Google Shape;4373;p130"/>
          <p:cNvSpPr/>
          <p:nvPr/>
        </p:nvSpPr>
        <p:spPr>
          <a:xfrm>
            <a:off x="4391950" y="2557858"/>
            <a:ext cx="265801" cy="240901"/>
          </a:xfrm>
          <a:prstGeom prst="rect">
            <a:avLst/>
          </a:prstGeom>
          <a:solidFill>
            <a:srgbClr val="E0666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83" name="Google Shape;4374;p130"/>
          <p:cNvSpPr/>
          <p:nvPr/>
        </p:nvSpPr>
        <p:spPr>
          <a:xfrm>
            <a:off x="5292121" y="2605200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84" name="Google Shape;4375;p130"/>
          <p:cNvSpPr/>
          <p:nvPr/>
        </p:nvSpPr>
        <p:spPr>
          <a:xfrm>
            <a:off x="5654709" y="223900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85" name="Google Shape;4376;p130"/>
          <p:cNvSpPr/>
          <p:nvPr/>
        </p:nvSpPr>
        <p:spPr>
          <a:xfrm>
            <a:off x="5151185" y="223900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86" name="Google Shape;4377;p130"/>
          <p:cNvSpPr/>
          <p:nvPr/>
        </p:nvSpPr>
        <p:spPr>
          <a:xfrm>
            <a:off x="4904909" y="2794174"/>
            <a:ext cx="265801" cy="240901"/>
          </a:xfrm>
          <a:prstGeom prst="rect">
            <a:avLst/>
          </a:prstGeom>
          <a:solidFill>
            <a:srgbClr val="E0666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87" name="Google Shape;4378;p130"/>
          <p:cNvSpPr/>
          <p:nvPr/>
        </p:nvSpPr>
        <p:spPr>
          <a:xfrm>
            <a:off x="4647658" y="3097669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88" name="Google Shape;4379;p130"/>
          <p:cNvSpPr/>
          <p:nvPr/>
        </p:nvSpPr>
        <p:spPr>
          <a:xfrm>
            <a:off x="5736788" y="279417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89" name="Google Shape;4380;p130"/>
          <p:cNvSpPr/>
          <p:nvPr/>
        </p:nvSpPr>
        <p:spPr>
          <a:xfrm>
            <a:off x="5345334" y="3135551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90" name="Google Shape;4381;p130"/>
          <p:cNvSpPr/>
          <p:nvPr/>
        </p:nvSpPr>
        <p:spPr>
          <a:xfrm>
            <a:off x="5345334" y="169602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91" name="Google Shape;4382;p130"/>
          <p:cNvSpPr/>
          <p:nvPr/>
        </p:nvSpPr>
        <p:spPr>
          <a:xfrm>
            <a:off x="5844123" y="3211316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92" name="Google Shape;4383;p130"/>
          <p:cNvSpPr/>
          <p:nvPr/>
        </p:nvSpPr>
        <p:spPr>
          <a:xfrm>
            <a:off x="7422594" y="2155053"/>
            <a:ext cx="792651" cy="1046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93" name="Google Shape;4384;p130"/>
          <p:cNvSpPr txBox="1"/>
          <p:nvPr/>
        </p:nvSpPr>
        <p:spPr>
          <a:xfrm>
            <a:off x="7547288" y="2467250"/>
            <a:ext cx="543301" cy="5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</a:t>
            </a:r>
          </a:p>
        </p:txBody>
      </p:sp>
      <p:sp>
        <p:nvSpPr>
          <p:cNvPr id="1894" name="Google Shape;4385;p130"/>
          <p:cNvSpPr/>
          <p:nvPr/>
        </p:nvSpPr>
        <p:spPr>
          <a:xfrm rot="1346902">
            <a:off x="6447401" y="2274849"/>
            <a:ext cx="616735" cy="18697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95" name="Google Shape;4386;p130"/>
          <p:cNvSpPr/>
          <p:nvPr/>
        </p:nvSpPr>
        <p:spPr>
          <a:xfrm>
            <a:off x="6444824" y="2488783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96" name="Google Shape;4387;p130"/>
          <p:cNvSpPr/>
          <p:nvPr/>
        </p:nvSpPr>
        <p:spPr>
          <a:xfrm rot="20229818">
            <a:off x="6485864" y="2684846"/>
            <a:ext cx="616852" cy="186880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97" name="Google Shape;4388;p130"/>
          <p:cNvSpPr/>
          <p:nvPr/>
        </p:nvSpPr>
        <p:spPr>
          <a:xfrm rot="17987726">
            <a:off x="4493986" y="2410155"/>
            <a:ext cx="295229" cy="89492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98" name="Google Shape;4389;p130"/>
          <p:cNvSpPr/>
          <p:nvPr/>
        </p:nvSpPr>
        <p:spPr>
          <a:xfrm rot="3684208">
            <a:off x="4756868" y="2527550"/>
            <a:ext cx="295213" cy="89546"/>
          </a:xfrm>
          <a:prstGeom prst="rightArrow">
            <a:avLst>
              <a:gd name="adj1" fmla="val 32000"/>
              <a:gd name="adj2" fmla="val 164307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995;p2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1" name="Google Shape;4394;p131"/>
          <p:cNvSpPr txBox="1"/>
          <p:nvPr>
            <p:ph type="title"/>
          </p:nvPr>
        </p:nvSpPr>
        <p:spPr>
          <a:xfrm>
            <a:off x="343931" y="91523"/>
            <a:ext cx="7962002" cy="768002"/>
          </a:xfrm>
          <a:prstGeom prst="rect">
            <a:avLst/>
          </a:prstGeom>
        </p:spPr>
        <p:txBody>
          <a:bodyPr/>
          <a:lstStyle/>
          <a:p>
            <a:pPr/>
            <a:r>
              <a:t>Microservice Architecture</a:t>
            </a:r>
          </a:p>
        </p:txBody>
      </p:sp>
      <p:sp>
        <p:nvSpPr>
          <p:cNvPr id="1902" name="Google Shape;4395;p131"/>
          <p:cNvSpPr/>
          <p:nvPr/>
        </p:nvSpPr>
        <p:spPr>
          <a:xfrm>
            <a:off x="928733" y="2033923"/>
            <a:ext cx="477577" cy="1288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4845" y="4060"/>
                </a:ln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03" name="Google Shape;4396;p131"/>
          <p:cNvSpPr/>
          <p:nvPr/>
        </p:nvSpPr>
        <p:spPr>
          <a:xfrm>
            <a:off x="3601287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906" name="Google Shape;4397;p131"/>
          <p:cNvGrpSpPr/>
          <p:nvPr/>
        </p:nvGrpSpPr>
        <p:grpSpPr>
          <a:xfrm>
            <a:off x="2423181" y="2160083"/>
            <a:ext cx="1004101" cy="1036201"/>
            <a:chOff x="0" y="0"/>
            <a:chExt cx="1004100" cy="1036200"/>
          </a:xfrm>
        </p:grpSpPr>
        <p:sp>
          <p:nvSpPr>
            <p:cNvPr id="1904" name="Rectangle"/>
            <p:cNvSpPr/>
            <p:nvPr/>
          </p:nvSpPr>
          <p:spPr>
            <a:xfrm>
              <a:off x="-1" y="-1"/>
              <a:ext cx="1004102" cy="1036202"/>
            </a:xfrm>
            <a:prstGeom prst="rect">
              <a:avLst/>
            </a:prstGeom>
            <a:solidFill>
              <a:srgbClr val="7EDED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905" name="React"/>
            <p:cNvSpPr txBox="1"/>
            <p:nvPr/>
          </p:nvSpPr>
          <p:spPr>
            <a:xfrm>
              <a:off x="-1" y="309433"/>
              <a:ext cx="1004102" cy="417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sz="1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React</a:t>
              </a:r>
            </a:p>
          </p:txBody>
        </p:sp>
      </p:grpSp>
      <p:sp>
        <p:nvSpPr>
          <p:cNvPr id="1907" name="Google Shape;4398;p131"/>
          <p:cNvSpPr/>
          <p:nvPr/>
        </p:nvSpPr>
        <p:spPr>
          <a:xfrm>
            <a:off x="1632517" y="2584784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08" name="Google Shape;4399;p131"/>
          <p:cNvSpPr/>
          <p:nvPr/>
        </p:nvSpPr>
        <p:spPr>
          <a:xfrm>
            <a:off x="4827601" y="1759162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09" name="Google Shape;4400;p131"/>
          <p:cNvSpPr/>
          <p:nvPr/>
        </p:nvSpPr>
        <p:spPr>
          <a:xfrm>
            <a:off x="4647658" y="2109573"/>
            <a:ext cx="265801" cy="240901"/>
          </a:xfrm>
          <a:prstGeom prst="rect">
            <a:avLst/>
          </a:prstGeom>
          <a:solidFill>
            <a:srgbClr val="E0666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0" name="Google Shape;4401;p131"/>
          <p:cNvSpPr/>
          <p:nvPr/>
        </p:nvSpPr>
        <p:spPr>
          <a:xfrm>
            <a:off x="4391950" y="2557858"/>
            <a:ext cx="265801" cy="240901"/>
          </a:xfrm>
          <a:prstGeom prst="rect">
            <a:avLst/>
          </a:prstGeom>
          <a:solidFill>
            <a:srgbClr val="E0666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1" name="Google Shape;4402;p131"/>
          <p:cNvSpPr/>
          <p:nvPr/>
        </p:nvSpPr>
        <p:spPr>
          <a:xfrm>
            <a:off x="5292121" y="2605200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2" name="Google Shape;4403;p131"/>
          <p:cNvSpPr/>
          <p:nvPr/>
        </p:nvSpPr>
        <p:spPr>
          <a:xfrm>
            <a:off x="5654709" y="223900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3" name="Google Shape;4404;p131"/>
          <p:cNvSpPr/>
          <p:nvPr/>
        </p:nvSpPr>
        <p:spPr>
          <a:xfrm>
            <a:off x="5151185" y="223900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4" name="Google Shape;4405;p131"/>
          <p:cNvSpPr/>
          <p:nvPr/>
        </p:nvSpPr>
        <p:spPr>
          <a:xfrm>
            <a:off x="4904909" y="2794174"/>
            <a:ext cx="265801" cy="240901"/>
          </a:xfrm>
          <a:prstGeom prst="rect">
            <a:avLst/>
          </a:prstGeom>
          <a:solidFill>
            <a:srgbClr val="E0666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5" name="Google Shape;4406;p131"/>
          <p:cNvSpPr/>
          <p:nvPr/>
        </p:nvSpPr>
        <p:spPr>
          <a:xfrm>
            <a:off x="4647658" y="3097669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6" name="Google Shape;4407;p131"/>
          <p:cNvSpPr/>
          <p:nvPr/>
        </p:nvSpPr>
        <p:spPr>
          <a:xfrm>
            <a:off x="5736788" y="2794174"/>
            <a:ext cx="265801" cy="240901"/>
          </a:xfrm>
          <a:prstGeom prst="rect">
            <a:avLst/>
          </a:prstGeom>
          <a:solidFill>
            <a:srgbClr val="E0666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7" name="Google Shape;4408;p131"/>
          <p:cNvSpPr/>
          <p:nvPr/>
        </p:nvSpPr>
        <p:spPr>
          <a:xfrm>
            <a:off x="5345334" y="3135551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8" name="Google Shape;4409;p131"/>
          <p:cNvSpPr/>
          <p:nvPr/>
        </p:nvSpPr>
        <p:spPr>
          <a:xfrm>
            <a:off x="5345334" y="1696024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9" name="Google Shape;4410;p131"/>
          <p:cNvSpPr/>
          <p:nvPr/>
        </p:nvSpPr>
        <p:spPr>
          <a:xfrm>
            <a:off x="5844123" y="3211316"/>
            <a:ext cx="265801" cy="240901"/>
          </a:xfrm>
          <a:prstGeom prst="rect">
            <a:avLst/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20" name="Google Shape;4411;p131"/>
          <p:cNvSpPr/>
          <p:nvPr/>
        </p:nvSpPr>
        <p:spPr>
          <a:xfrm>
            <a:off x="7422594" y="2155053"/>
            <a:ext cx="792651" cy="1046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21" name="Google Shape;4412;p131"/>
          <p:cNvSpPr txBox="1"/>
          <p:nvPr/>
        </p:nvSpPr>
        <p:spPr>
          <a:xfrm>
            <a:off x="7547288" y="2467250"/>
            <a:ext cx="543301" cy="5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</a:t>
            </a:r>
          </a:p>
        </p:txBody>
      </p:sp>
      <p:sp>
        <p:nvSpPr>
          <p:cNvPr id="1922" name="Google Shape;4413;p131"/>
          <p:cNvSpPr/>
          <p:nvPr/>
        </p:nvSpPr>
        <p:spPr>
          <a:xfrm rot="1346902">
            <a:off x="6447401" y="2274849"/>
            <a:ext cx="616735" cy="18697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23" name="Google Shape;4414;p131"/>
          <p:cNvSpPr/>
          <p:nvPr/>
        </p:nvSpPr>
        <p:spPr>
          <a:xfrm>
            <a:off x="6444824" y="2488783"/>
            <a:ext cx="616801" cy="186901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24" name="Google Shape;4415;p131"/>
          <p:cNvSpPr/>
          <p:nvPr/>
        </p:nvSpPr>
        <p:spPr>
          <a:xfrm rot="20229818">
            <a:off x="6485864" y="2684846"/>
            <a:ext cx="616852" cy="186880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25" name="Google Shape;4416;p131"/>
          <p:cNvSpPr/>
          <p:nvPr/>
        </p:nvSpPr>
        <p:spPr>
          <a:xfrm rot="17987726">
            <a:off x="4493986" y="2410155"/>
            <a:ext cx="295229" cy="89492"/>
          </a:xfrm>
          <a:prstGeom prst="rightArrow">
            <a:avLst>
              <a:gd name="adj1" fmla="val 32000"/>
              <a:gd name="adj2" fmla="val 162111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26" name="Google Shape;4417;p131"/>
          <p:cNvSpPr/>
          <p:nvPr/>
        </p:nvSpPr>
        <p:spPr>
          <a:xfrm rot="3684208">
            <a:off x="4756868" y="2527550"/>
            <a:ext cx="295213" cy="89546"/>
          </a:xfrm>
          <a:prstGeom prst="rightArrow">
            <a:avLst>
              <a:gd name="adj1" fmla="val 32000"/>
              <a:gd name="adj2" fmla="val 164307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27" name="Google Shape;4418;p131"/>
          <p:cNvSpPr/>
          <p:nvPr/>
        </p:nvSpPr>
        <p:spPr>
          <a:xfrm rot="3494">
            <a:off x="5306143" y="2888326"/>
            <a:ext cx="295201" cy="89401"/>
          </a:xfrm>
          <a:prstGeom prst="rightArrow">
            <a:avLst>
              <a:gd name="adj1" fmla="val 32000"/>
              <a:gd name="adj2" fmla="val 164307"/>
            </a:avLst>
          </a:prstGeom>
          <a:solidFill>
            <a:srgbClr val="7EDED8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995;p2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0" name="Google Shape;4423;p132"/>
          <p:cNvSpPr txBox="1"/>
          <p:nvPr>
            <p:ph type="title"/>
          </p:nvPr>
        </p:nvSpPr>
        <p:spPr>
          <a:xfrm>
            <a:off x="343931" y="91523"/>
            <a:ext cx="7962002" cy="573360"/>
          </a:xfrm>
          <a:prstGeom prst="rect">
            <a:avLst/>
          </a:prstGeom>
        </p:spPr>
        <p:txBody>
          <a:bodyPr/>
          <a:lstStyle/>
          <a:p>
            <a:pPr/>
            <a:r>
              <a:t>Distributed tracing</a:t>
            </a:r>
          </a:p>
        </p:txBody>
      </p:sp>
      <p:sp>
        <p:nvSpPr>
          <p:cNvPr id="1931" name="Google Shape;4424;p132"/>
          <p:cNvSpPr txBox="1"/>
          <p:nvPr/>
        </p:nvSpPr>
        <p:spPr>
          <a:xfrm>
            <a:off x="5607775" y="1024642"/>
            <a:ext cx="13839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Backend services</a:t>
            </a:r>
          </a:p>
        </p:txBody>
      </p:sp>
      <p:grpSp>
        <p:nvGrpSpPr>
          <p:cNvPr id="1934" name="Google Shape;4425;p132"/>
          <p:cNvGrpSpPr/>
          <p:nvPr/>
        </p:nvGrpSpPr>
        <p:grpSpPr>
          <a:xfrm>
            <a:off x="125800" y="1109450"/>
            <a:ext cx="8800201" cy="418801"/>
            <a:chOff x="0" y="0"/>
            <a:chExt cx="8800200" cy="418800"/>
          </a:xfrm>
        </p:grpSpPr>
        <p:sp>
          <p:nvSpPr>
            <p:cNvPr id="1932" name="Rectangle"/>
            <p:cNvSpPr/>
            <p:nvPr/>
          </p:nvSpPr>
          <p:spPr>
            <a:xfrm>
              <a:off x="-1" y="-1"/>
              <a:ext cx="8800202" cy="41880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933" name="Trace A"/>
            <p:cNvSpPr txBox="1"/>
            <p:nvPr/>
          </p:nvSpPr>
          <p:spPr>
            <a:xfrm>
              <a:off x="-1" y="19283"/>
              <a:ext cx="8800202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4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Trace A</a:t>
              </a:r>
            </a:p>
          </p:txBody>
        </p:sp>
      </p:grpSp>
      <p:grpSp>
        <p:nvGrpSpPr>
          <p:cNvPr id="1937" name="Google Shape;4426;p132"/>
          <p:cNvGrpSpPr/>
          <p:nvPr/>
        </p:nvGrpSpPr>
        <p:grpSpPr>
          <a:xfrm>
            <a:off x="125800" y="1618350"/>
            <a:ext cx="5304001" cy="418801"/>
            <a:chOff x="0" y="0"/>
            <a:chExt cx="5303999" cy="418800"/>
          </a:xfrm>
        </p:grpSpPr>
        <p:sp>
          <p:nvSpPr>
            <p:cNvPr id="1935" name="Rectangle"/>
            <p:cNvSpPr/>
            <p:nvPr/>
          </p:nvSpPr>
          <p:spPr>
            <a:xfrm>
              <a:off x="0" y="-1"/>
              <a:ext cx="5304000" cy="418802"/>
            </a:xfrm>
            <a:prstGeom prst="rect">
              <a:avLst/>
            </a:prstGeom>
            <a:solidFill>
              <a:srgbClr val="E691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936" name="POST /checkout"/>
            <p:cNvSpPr txBox="1"/>
            <p:nvPr/>
          </p:nvSpPr>
          <p:spPr>
            <a:xfrm>
              <a:off x="0" y="19283"/>
              <a:ext cx="530400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4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POST /checkout</a:t>
              </a:r>
            </a:p>
          </p:txBody>
        </p:sp>
      </p:grpSp>
      <p:grpSp>
        <p:nvGrpSpPr>
          <p:cNvPr id="1940" name="Google Shape;4427;p132"/>
          <p:cNvGrpSpPr/>
          <p:nvPr/>
        </p:nvGrpSpPr>
        <p:grpSpPr>
          <a:xfrm>
            <a:off x="125800" y="1972817"/>
            <a:ext cx="1416901" cy="355666"/>
            <a:chOff x="0" y="0"/>
            <a:chExt cx="1416900" cy="355664"/>
          </a:xfrm>
        </p:grpSpPr>
        <p:sp>
          <p:nvSpPr>
            <p:cNvPr id="1938" name="Rectangle"/>
            <p:cNvSpPr/>
            <p:nvPr/>
          </p:nvSpPr>
          <p:spPr>
            <a:xfrm>
              <a:off x="0" y="78232"/>
              <a:ext cx="1416901" cy="199201"/>
            </a:xfrm>
            <a:prstGeom prst="rect">
              <a:avLst/>
            </a:prstGeom>
            <a:solidFill>
              <a:srgbClr val="F6B2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939" name="Span"/>
            <p:cNvSpPr txBox="1"/>
            <p:nvPr/>
          </p:nvSpPr>
          <p:spPr>
            <a:xfrm>
              <a:off x="0" y="-1"/>
              <a:ext cx="1416901" cy="355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Span</a:t>
              </a:r>
            </a:p>
          </p:txBody>
        </p:sp>
      </p:grpSp>
      <p:grpSp>
        <p:nvGrpSpPr>
          <p:cNvPr id="1943" name="Google Shape;4428;p132"/>
          <p:cNvGrpSpPr/>
          <p:nvPr/>
        </p:nvGrpSpPr>
        <p:grpSpPr>
          <a:xfrm>
            <a:off x="1413450" y="2185917"/>
            <a:ext cx="1378801" cy="355666"/>
            <a:chOff x="0" y="0"/>
            <a:chExt cx="1378800" cy="355664"/>
          </a:xfrm>
        </p:grpSpPr>
        <p:sp>
          <p:nvSpPr>
            <p:cNvPr id="1941" name="Rectangle"/>
            <p:cNvSpPr/>
            <p:nvPr/>
          </p:nvSpPr>
          <p:spPr>
            <a:xfrm>
              <a:off x="0" y="78232"/>
              <a:ext cx="1378801" cy="199201"/>
            </a:xfrm>
            <a:prstGeom prst="rect">
              <a:avLst/>
            </a:prstGeom>
            <a:solidFill>
              <a:srgbClr val="F6B2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942" name="Span"/>
            <p:cNvSpPr txBox="1"/>
            <p:nvPr/>
          </p:nvSpPr>
          <p:spPr>
            <a:xfrm>
              <a:off x="0" y="-1"/>
              <a:ext cx="1378801" cy="355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Span</a:t>
              </a:r>
            </a:p>
          </p:txBody>
        </p:sp>
      </p:grpSp>
      <p:grpSp>
        <p:nvGrpSpPr>
          <p:cNvPr id="1946" name="Google Shape;4429;p132"/>
          <p:cNvGrpSpPr/>
          <p:nvPr/>
        </p:nvGrpSpPr>
        <p:grpSpPr>
          <a:xfrm>
            <a:off x="2659550" y="2400643"/>
            <a:ext cx="1647901" cy="355665"/>
            <a:chOff x="0" y="0"/>
            <a:chExt cx="1647899" cy="355664"/>
          </a:xfrm>
        </p:grpSpPr>
        <p:sp>
          <p:nvSpPr>
            <p:cNvPr id="1944" name="Rectangle"/>
            <p:cNvSpPr/>
            <p:nvPr/>
          </p:nvSpPr>
          <p:spPr>
            <a:xfrm>
              <a:off x="0" y="78232"/>
              <a:ext cx="1647900" cy="199201"/>
            </a:xfrm>
            <a:prstGeom prst="rect">
              <a:avLst/>
            </a:prstGeom>
            <a:solidFill>
              <a:srgbClr val="F6B2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945" name="Span"/>
            <p:cNvSpPr txBox="1"/>
            <p:nvPr/>
          </p:nvSpPr>
          <p:spPr>
            <a:xfrm>
              <a:off x="0" y="-1"/>
              <a:ext cx="1647900" cy="355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Span</a:t>
              </a:r>
            </a:p>
          </p:txBody>
        </p:sp>
      </p:grpSp>
      <p:grpSp>
        <p:nvGrpSpPr>
          <p:cNvPr id="1949" name="Google Shape;4430;p132"/>
          <p:cNvGrpSpPr/>
          <p:nvPr/>
        </p:nvGrpSpPr>
        <p:grpSpPr>
          <a:xfrm>
            <a:off x="2671454" y="2792234"/>
            <a:ext cx="2601302" cy="418802"/>
            <a:chOff x="0" y="0"/>
            <a:chExt cx="2601300" cy="418800"/>
          </a:xfrm>
        </p:grpSpPr>
        <p:sp>
          <p:nvSpPr>
            <p:cNvPr id="1947" name="Rectangle"/>
            <p:cNvSpPr/>
            <p:nvPr/>
          </p:nvSpPr>
          <p:spPr>
            <a:xfrm>
              <a:off x="-1" y="-1"/>
              <a:ext cx="2601302" cy="418802"/>
            </a:xfrm>
            <a:prstGeom prst="rect">
              <a:avLst/>
            </a:prstGeom>
            <a:solidFill>
              <a:srgbClr val="B6D7A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948" name="GET auth:/user"/>
            <p:cNvSpPr txBox="1"/>
            <p:nvPr/>
          </p:nvSpPr>
          <p:spPr>
            <a:xfrm>
              <a:off x="-1" y="19283"/>
              <a:ext cx="2601302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4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GET auth:/user</a:t>
              </a:r>
            </a:p>
          </p:txBody>
        </p:sp>
      </p:grpSp>
      <p:grpSp>
        <p:nvGrpSpPr>
          <p:cNvPr id="1952" name="Google Shape;4431;p132"/>
          <p:cNvGrpSpPr/>
          <p:nvPr/>
        </p:nvGrpSpPr>
        <p:grpSpPr>
          <a:xfrm>
            <a:off x="2671454" y="3161786"/>
            <a:ext cx="2601302" cy="355666"/>
            <a:chOff x="0" y="0"/>
            <a:chExt cx="2601300" cy="355664"/>
          </a:xfrm>
        </p:grpSpPr>
        <p:sp>
          <p:nvSpPr>
            <p:cNvPr id="1950" name="Rectangle"/>
            <p:cNvSpPr/>
            <p:nvPr/>
          </p:nvSpPr>
          <p:spPr>
            <a:xfrm>
              <a:off x="0" y="78232"/>
              <a:ext cx="2601301" cy="199201"/>
            </a:xfrm>
            <a:prstGeom prst="rect">
              <a:avLst/>
            </a:prstGeom>
            <a:solidFill>
              <a:srgbClr val="D9EA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951" name="Span"/>
            <p:cNvSpPr txBox="1"/>
            <p:nvPr/>
          </p:nvSpPr>
          <p:spPr>
            <a:xfrm>
              <a:off x="0" y="-1"/>
              <a:ext cx="2601301" cy="355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Span</a:t>
              </a:r>
            </a:p>
          </p:txBody>
        </p:sp>
      </p:grpSp>
      <p:sp>
        <p:nvSpPr>
          <p:cNvPr id="1953" name="Google Shape;4432;p132"/>
          <p:cNvSpPr/>
          <p:nvPr/>
        </p:nvSpPr>
        <p:spPr>
          <a:xfrm>
            <a:off x="4981400" y="3557849"/>
            <a:ext cx="448201" cy="199201"/>
          </a:xfrm>
          <a:prstGeom prst="rect">
            <a:avLst/>
          </a:prstGeom>
          <a:solidFill>
            <a:srgbClr val="F6B26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12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1956" name="Google Shape;4433;p132"/>
          <p:cNvGrpSpPr/>
          <p:nvPr/>
        </p:nvGrpSpPr>
        <p:grpSpPr>
          <a:xfrm>
            <a:off x="5429799" y="3869099"/>
            <a:ext cx="3549901" cy="418801"/>
            <a:chOff x="0" y="0"/>
            <a:chExt cx="3549899" cy="418800"/>
          </a:xfrm>
        </p:grpSpPr>
        <p:sp>
          <p:nvSpPr>
            <p:cNvPr id="1954" name="Rectangle"/>
            <p:cNvSpPr/>
            <p:nvPr/>
          </p:nvSpPr>
          <p:spPr>
            <a:xfrm>
              <a:off x="0" y="-1"/>
              <a:ext cx="3549900" cy="418802"/>
            </a:xfrm>
            <a:prstGeom prst="rect">
              <a:avLst/>
            </a:prstGeom>
            <a:solidFill>
              <a:srgbClr val="E066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955" name="POST billing:/charge"/>
            <p:cNvSpPr txBox="1"/>
            <p:nvPr/>
          </p:nvSpPr>
          <p:spPr>
            <a:xfrm>
              <a:off x="0" y="19283"/>
              <a:ext cx="354990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4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POST billing:/charge</a:t>
              </a:r>
            </a:p>
          </p:txBody>
        </p:sp>
      </p:grpSp>
      <p:grpSp>
        <p:nvGrpSpPr>
          <p:cNvPr id="1959" name="Google Shape;4434;p132"/>
          <p:cNvGrpSpPr/>
          <p:nvPr/>
        </p:nvGrpSpPr>
        <p:grpSpPr>
          <a:xfrm>
            <a:off x="5429803" y="4236373"/>
            <a:ext cx="2241001" cy="355666"/>
            <a:chOff x="0" y="0"/>
            <a:chExt cx="2241000" cy="355664"/>
          </a:xfrm>
        </p:grpSpPr>
        <p:sp>
          <p:nvSpPr>
            <p:cNvPr id="1957" name="Rectangle"/>
            <p:cNvSpPr/>
            <p:nvPr/>
          </p:nvSpPr>
          <p:spPr>
            <a:xfrm>
              <a:off x="0" y="78232"/>
              <a:ext cx="2241001" cy="199201"/>
            </a:xfrm>
            <a:prstGeom prst="rect">
              <a:avLst/>
            </a:prstGeom>
            <a:solidFill>
              <a:srgbClr val="EA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958" name="Span"/>
            <p:cNvSpPr txBox="1"/>
            <p:nvPr/>
          </p:nvSpPr>
          <p:spPr>
            <a:xfrm>
              <a:off x="0" y="-1"/>
              <a:ext cx="2241001" cy="355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Span</a:t>
              </a:r>
            </a:p>
          </p:txBody>
        </p:sp>
      </p:grpSp>
      <p:grpSp>
        <p:nvGrpSpPr>
          <p:cNvPr id="1962" name="Google Shape;4435;p132"/>
          <p:cNvGrpSpPr/>
          <p:nvPr/>
        </p:nvGrpSpPr>
        <p:grpSpPr>
          <a:xfrm>
            <a:off x="5519448" y="4462279"/>
            <a:ext cx="3406500" cy="355666"/>
            <a:chOff x="0" y="0"/>
            <a:chExt cx="3406499" cy="355664"/>
          </a:xfrm>
        </p:grpSpPr>
        <p:sp>
          <p:nvSpPr>
            <p:cNvPr id="1960" name="Rectangle"/>
            <p:cNvSpPr/>
            <p:nvPr/>
          </p:nvSpPr>
          <p:spPr>
            <a:xfrm>
              <a:off x="0" y="78232"/>
              <a:ext cx="3406500" cy="199201"/>
            </a:xfrm>
            <a:prstGeom prst="rect">
              <a:avLst/>
            </a:prstGeom>
            <a:solidFill>
              <a:srgbClr val="EA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961" name="Span"/>
            <p:cNvSpPr txBox="1"/>
            <p:nvPr/>
          </p:nvSpPr>
          <p:spPr>
            <a:xfrm>
              <a:off x="0" y="-1"/>
              <a:ext cx="3406500" cy="355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200"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/>
              <a:r>
                <a:t>Span</a:t>
              </a:r>
            </a:p>
          </p:txBody>
        </p:sp>
      </p:grpSp>
      <p:sp>
        <p:nvSpPr>
          <p:cNvPr id="1963" name="Google Shape;4436;p132"/>
          <p:cNvSpPr/>
          <p:nvPr/>
        </p:nvSpPr>
        <p:spPr>
          <a:xfrm flipH="1">
            <a:off x="150425" y="1081724"/>
            <a:ext cx="1" cy="48060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964" name="Google Shape;4437;p132"/>
          <p:cNvSpPr txBox="1"/>
          <p:nvPr/>
        </p:nvSpPr>
        <p:spPr>
          <a:xfrm>
            <a:off x="11900" y="771200"/>
            <a:ext cx="23001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Incoming HTTP request</a:t>
            </a:r>
          </a:p>
        </p:txBody>
      </p:sp>
      <p:sp>
        <p:nvSpPr>
          <p:cNvPr id="1965" name="Google Shape;4438;p132"/>
          <p:cNvSpPr/>
          <p:nvPr/>
        </p:nvSpPr>
        <p:spPr>
          <a:xfrm flipV="1">
            <a:off x="8980977" y="3278136"/>
            <a:ext cx="1" cy="42270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966" name="Google Shape;4439;p132"/>
          <p:cNvSpPr txBox="1"/>
          <p:nvPr/>
        </p:nvSpPr>
        <p:spPr>
          <a:xfrm>
            <a:off x="7753298" y="2937524"/>
            <a:ext cx="13788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Response served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Text Placeholder 1"/>
          <p:cNvSpPr txBox="1"/>
          <p:nvPr>
            <p:ph type="body" idx="14"/>
          </p:nvPr>
        </p:nvSpPr>
        <p:spPr>
          <a:xfrm>
            <a:off x="1082928" y="1476852"/>
            <a:ext cx="6978651" cy="3305319"/>
          </a:xfrm>
          <a:prstGeom prst="rect">
            <a:avLst/>
          </a:prstGeom>
        </p:spPr>
        <p:txBody>
          <a:bodyPr/>
          <a:lstStyle/>
          <a:p>
            <a:pPr defTabSz="740663">
              <a:defRPr sz="2916"/>
            </a:pPr>
            <a:r>
              <a:t>A system is observable when you can ask arbitrary questions about it and receive meaningful answers without having writing new code or command line tools. </a:t>
            </a:r>
          </a:p>
          <a:p>
            <a:pPr defTabSz="740663">
              <a:defRPr sz="2916"/>
            </a:pPr>
            <a:br/>
            <a:r>
              <a:t>It lets you discover unknown-unknowns and debug in production.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995;p27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9" name="Google Shape;4445;p133"/>
          <p:cNvSpPr txBox="1"/>
          <p:nvPr>
            <p:ph type="title"/>
          </p:nvPr>
        </p:nvSpPr>
        <p:spPr>
          <a:xfrm>
            <a:off x="343931" y="91523"/>
            <a:ext cx="7962002" cy="768002"/>
          </a:xfrm>
          <a:prstGeom prst="rect">
            <a:avLst/>
          </a:prstGeom>
        </p:spPr>
        <p:txBody>
          <a:bodyPr/>
          <a:lstStyle/>
          <a:p>
            <a:pPr/>
            <a:r>
              <a:t>How does distributed tracing work?</a:t>
            </a:r>
          </a:p>
        </p:txBody>
      </p:sp>
      <p:sp>
        <p:nvSpPr>
          <p:cNvPr id="1970" name="Google Shape;4446;p133"/>
          <p:cNvSpPr txBox="1"/>
          <p:nvPr>
            <p:ph type="body" idx="1"/>
          </p:nvPr>
        </p:nvSpPr>
        <p:spPr>
          <a:xfrm>
            <a:off x="343931" y="1220325"/>
            <a:ext cx="7962002" cy="3501001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APM agents creates and propagates unique </a:t>
            </a:r>
            <a:r>
              <a:rPr i="1"/>
              <a:t>trace id</a:t>
            </a:r>
            <a:r>
              <a:t>s via HTTP headers</a:t>
            </a:r>
            <a:br/>
          </a:p>
          <a:p>
            <a:pPr>
              <a:spcBef>
                <a:spcPts val="0"/>
              </a:spcBef>
              <a:buChar char="-"/>
              <a:defRPr u="sng">
                <a:solidFill>
                  <a:srgbClr val="4AC140"/>
                </a:solidFill>
              </a:defRPr>
            </a:pPr>
            <a:r>
              <a:rPr>
                <a:solidFill>
                  <a:srgbClr val="93C90E"/>
                </a:solidFill>
                <a:uFill>
                  <a:solidFill>
                    <a:srgbClr val="93C90E"/>
                  </a:solidFill>
                </a:uFill>
                <a:hlinkClick r:id="rId2" invalidUrl="" action="" tgtFrame="" tooltip="" history="1" highlightClick="0" endSnd="0"/>
              </a:rPr>
              <a:t>W3C Trace Context</a:t>
            </a:r>
            <a:r>
              <a:rPr u="none">
                <a:solidFill>
                  <a:srgbClr val="595959"/>
                </a:solidFill>
              </a:rPr>
              <a:t> working group is standardizing the HTTP header format for distributed tracing</a:t>
            </a:r>
            <a:br>
              <a:rPr u="none">
                <a:solidFill>
                  <a:srgbClr val="595959"/>
                </a:solidFill>
              </a:rPr>
            </a:br>
            <a:endParaRPr u="none">
              <a:solidFill>
                <a:srgbClr val="595959"/>
              </a:solidFill>
            </a:endParaRPr>
          </a:p>
          <a:p>
            <a:pPr marL="0" indent="0">
              <a:buSzTx/>
              <a:buNone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traceparent: 							</a:t>
            </a:r>
            <a:r>
              <a:rPr>
                <a:solidFill>
                  <a:srgbClr val="CCCCCC"/>
                </a:solidFill>
              </a:rPr>
              <a:t> </a:t>
            </a:r>
            <a:br>
              <a:rPr>
                <a:solidFill>
                  <a:srgbClr val="CCCCCC"/>
                </a:solidFill>
              </a:rPr>
            </a:br>
            <a:r>
              <a:t>00-  				0af7651916cd43dd8448eb211c80319c-	</a:t>
            </a:r>
            <a:br>
              <a:rPr>
                <a:solidFill>
                  <a:srgbClr val="CCCCCC"/>
                </a:solidFill>
              </a:rPr>
            </a:br>
            <a:r>
              <a:t>b7ad6b7169203331-		  </a:t>
            </a:r>
            <a:br>
              <a:rPr>
                <a:solidFill>
                  <a:srgbClr val="CCCCCC"/>
                </a:solidFill>
              </a:rPr>
            </a:br>
            <a:r>
              <a:t>01</a:t>
            </a:r>
          </a:p>
        </p:txBody>
      </p:sp>
      <p:sp>
        <p:nvSpPr>
          <p:cNvPr id="1971" name="Google Shape;4447;p133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557784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z="1098">
                <a:solidFill>
                  <a:srgbClr val="3EBEB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Propagating HTTP headers</a:t>
            </a:r>
          </a:p>
        </p:txBody>
      </p:sp>
      <p:sp>
        <p:nvSpPr>
          <p:cNvPr id="1972" name="Google Shape;4446;p133"/>
          <p:cNvSpPr txBox="1"/>
          <p:nvPr/>
        </p:nvSpPr>
        <p:spPr>
          <a:xfrm>
            <a:off x="4943875" y="2913119"/>
            <a:ext cx="2935926" cy="143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3EBEB0"/>
              </a:buClr>
              <a:buFont typeface="Helvetica"/>
              <a:def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CCCCCC"/>
                </a:solidFill>
              </a:rPr>
              <a:t>// version</a:t>
            </a:r>
            <a:br>
              <a:rPr>
                <a:solidFill>
                  <a:srgbClr val="CCCCCC"/>
                </a:solidFill>
              </a:rPr>
            </a:br>
            <a:r>
              <a:rPr>
                <a:solidFill>
                  <a:srgbClr val="CCCCCC"/>
                </a:solidFill>
              </a:rPr>
              <a:t>// trace id</a:t>
            </a:r>
            <a:endParaRPr>
              <a:solidFill>
                <a:srgbClr val="CCCCCC"/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Clr>
                <a:srgbClr val="3EBEB0"/>
              </a:buClr>
              <a:buFont typeface="Helvetica"/>
              <a:def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CCCCCC"/>
                </a:solidFill>
              </a:rPr>
              <a:t>// parent span id</a:t>
            </a:r>
            <a:br>
              <a:rPr>
                <a:solidFill>
                  <a:srgbClr val="CCCCCC"/>
                </a:solidFill>
              </a:rPr>
            </a:br>
            <a:r>
              <a:rPr>
                <a:solidFill>
                  <a:srgbClr val="CCCCCC"/>
                </a:solidFill>
              </a:rPr>
              <a:t>// flags (sampling)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5" name="APM Agents try to capture every relevant part of the application (Autoinstrumentation) - e.g. DB calls, HTTP calls, etc.…"/>
          <p:cNvSpPr txBox="1"/>
          <p:nvPr>
            <p:ph type="body" sz="half" idx="1"/>
          </p:nvPr>
        </p:nvSpPr>
        <p:spPr>
          <a:xfrm>
            <a:off x="343932" y="1220329"/>
            <a:ext cx="7961869" cy="1881470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1100"/>
              </a:spcBef>
              <a:defRPr sz="1746"/>
            </a:pPr>
            <a:r>
              <a:t>APM Agents try to capture every relevant part of the application (Autoinstrumentation) - e.g. DB calls, HTTP calls, etc.</a:t>
            </a:r>
          </a:p>
          <a:p>
            <a:pPr marL="221742" indent="-221742" defTabSz="886968">
              <a:spcBef>
                <a:spcPts val="1100"/>
              </a:spcBef>
              <a:defRPr sz="1746"/>
            </a:pPr>
            <a:r>
              <a:t>Users can also manually capture thing - in other words: users can manually create transactions and spans</a:t>
            </a:r>
          </a:p>
          <a:p>
            <a:pPr marL="221742" indent="-221742" defTabSz="886968">
              <a:spcBef>
                <a:spcPts val="1100"/>
              </a:spcBef>
              <a:defRPr sz="1746"/>
            </a:pPr>
            <a:r>
              <a:t>In .NET: </a:t>
            </a:r>
            <a:br/>
          </a:p>
        </p:txBody>
      </p:sp>
      <p:sp>
        <p:nvSpPr>
          <p:cNvPr id="1976" name="Custom instrumentation? Public Agent 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 instrumentation? Public Agent API</a:t>
            </a:r>
          </a:p>
        </p:txBody>
      </p:sp>
      <p:sp>
        <p:nvSpPr>
          <p:cNvPr id="1977" name="Agent.Tracer.CurrentTransaction.CaptureSpan(&quot;ReadCurrencyRate&quot;, &quot;CacheRead&quot;, (span) =&gt; {    //Code to capture as a span…"/>
          <p:cNvSpPr txBox="1"/>
          <p:nvPr/>
        </p:nvSpPr>
        <p:spPr>
          <a:xfrm>
            <a:off x="249083" y="2843529"/>
            <a:ext cx="8645834" cy="1767841"/>
          </a:xfrm>
          <a:prstGeom prst="rect">
            <a:avLst/>
          </a:prstGeom>
          <a:gradFill>
            <a:gsLst>
              <a:gs pos="0">
                <a:srgbClr val="30333F"/>
              </a:gs>
              <a:gs pos="80000">
                <a:srgbClr val="3F4453"/>
              </a:gs>
              <a:gs pos="100000">
                <a:srgbClr val="3E4453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5BD1BE"/>
                </a:solidFill>
              </a:rPr>
              <a:t>Agent</a:t>
            </a:r>
            <a:r>
              <a:t>.Tracer.CurrentTransaction.CaptureSpan(</a:t>
            </a:r>
            <a:r>
              <a:rPr>
                <a:solidFill>
                  <a:srgbClr val="EADF86"/>
                </a:solidFill>
              </a:rPr>
              <a:t>"ReadCurrencyRate"</a:t>
            </a:r>
            <a:r>
              <a:t>, </a:t>
            </a:r>
            <a:r>
              <a:rPr>
                <a:solidFill>
                  <a:srgbClr val="EADF86"/>
                </a:solidFill>
              </a:rPr>
              <a:t>"CacheRead"</a:t>
            </a:r>
            <a:r>
              <a:t>, (span) =&gt;</a:t>
            </a:r>
            <a:br/>
            <a:r>
              <a:t>{</a:t>
            </a:r>
            <a:br/>
            <a:r>
              <a:t>   //Code to capture as a span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});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Text Placeholder 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ClrTx/>
              <a:buSzTx/>
              <a:buFontTx/>
              <a:buNone/>
              <a:defRPr cap="all" sz="4000">
                <a:solidFill>
                  <a:srgbClr val="FFFFFF"/>
                </a:solidFill>
              </a:defRPr>
            </a:pPr>
            <a:r>
              <a:t>Demo</a:t>
            </a:r>
          </a:p>
          <a:p>
            <a:pPr marL="0" indent="0" algn="ctr">
              <a:lnSpc>
                <a:spcPct val="100000"/>
              </a:lnSpc>
              <a:buClrTx/>
              <a:buSzTx/>
              <a:buFontTx/>
              <a:buNone/>
              <a:defRPr cap="all" sz="4000">
                <a:solidFill>
                  <a:srgbClr val="FFFFFF"/>
                </a:solidFill>
              </a:defRPr>
            </a:pPr>
            <a:r>
              <a:t>Public agent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2" name="Observability: Logs + Metrics + Traces/APM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Observability: Logs + Metrics + Traces/APM Data</a:t>
            </a:r>
          </a:p>
          <a:p>
            <a:pPr/>
            <a:r>
              <a:t>Advantage of doing Observability with the Elastic stack: Jump from between those 3</a:t>
            </a:r>
          </a:p>
        </p:txBody>
      </p:sp>
      <p:sp>
        <p:nvSpPr>
          <p:cNvPr id="1983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6" name="Twitter: @gregkalapos (DMs are open) (http://twitter.com/gregkalapo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Twitter: @gregkalapos (DMs are open)</a:t>
            </a:r>
            <a:br/>
            <a:r>
              <a:t>(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http://twitter.com/gregkalapos</a:t>
            </a:r>
            <a:r>
              <a:t>) </a:t>
            </a:r>
          </a:p>
          <a:p>
            <a:pPr/>
            <a:r>
              <a:t>General questions to Elastic + APM:</a:t>
            </a:r>
            <a:br/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https://discuss.elastic.co/c/apm</a:t>
            </a:r>
            <a:r>
              <a:t> </a:t>
            </a:r>
          </a:p>
          <a:p>
            <a:pPr/>
            <a:r>
              <a:t>Elastic APM GitHub Repo (general issues):</a:t>
            </a:r>
            <a:br/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https://github.com/elastic/apm</a:t>
            </a:r>
            <a:br/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https://github.com/elastic/apm-contrib</a:t>
            </a:r>
          </a:p>
          <a:p>
            <a:pPr/>
            <a:r>
              <a:t>.NET Agent GitHub Repo: </a:t>
            </a:r>
            <a:br/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https://github.com/elastic/apm-agent-dotnet</a:t>
            </a:r>
            <a:r>
              <a:t> </a:t>
            </a:r>
          </a:p>
        </p:txBody>
      </p:sp>
      <p:sp>
        <p:nvSpPr>
          <p:cNvPr id="1987" name="Contact/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Contact/Links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80;p17"/>
          <p:cNvSpPr txBox="1"/>
          <p:nvPr>
            <p:ph type="sldNum" sz="quarter" idx="2"/>
          </p:nvPr>
        </p:nvSpPr>
        <p:spPr>
          <a:xfrm>
            <a:off x="100093" y="4855648"/>
            <a:ext cx="174732" cy="2269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2" name="Google Shape;917;p91"/>
          <p:cNvSpPr txBox="1"/>
          <p:nvPr>
            <p:ph type="title" idx="4294967295"/>
          </p:nvPr>
        </p:nvSpPr>
        <p:spPr>
          <a:xfrm>
            <a:off x="343925" y="91441"/>
            <a:ext cx="8512500" cy="7677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2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Why Elasticsearch?</a:t>
            </a:r>
          </a:p>
        </p:txBody>
      </p:sp>
      <p:grpSp>
        <p:nvGrpSpPr>
          <p:cNvPr id="1361" name="Google Shape;918;p91"/>
          <p:cNvGrpSpPr/>
          <p:nvPr/>
        </p:nvGrpSpPr>
        <p:grpSpPr>
          <a:xfrm>
            <a:off x="297299" y="1125135"/>
            <a:ext cx="6349001" cy="3803060"/>
            <a:chOff x="0" y="0"/>
            <a:chExt cx="6348999" cy="3803058"/>
          </a:xfrm>
        </p:grpSpPr>
        <p:pic>
          <p:nvPicPr>
            <p:cNvPr id="1353" name="Google Shape;919;p91" descr="Google Shape;919;p9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71088" y="0"/>
              <a:ext cx="5833439" cy="38030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4" name="Google Shape;920;p91"/>
            <p:cNvSpPr/>
            <p:nvPr/>
          </p:nvSpPr>
          <p:spPr>
            <a:xfrm flipH="1">
              <a:off x="665200" y="1976847"/>
              <a:ext cx="2157301" cy="667799"/>
            </a:xfrm>
            <a:prstGeom prst="line">
              <a:avLst/>
            </a:prstGeom>
            <a:noFill/>
            <a:ln w="19050" cap="flat">
              <a:solidFill>
                <a:srgbClr val="FFAB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355" name="Google Shape;921;p91"/>
            <p:cNvSpPr/>
            <p:nvPr/>
          </p:nvSpPr>
          <p:spPr>
            <a:xfrm flipV="1">
              <a:off x="3232288" y="364605"/>
              <a:ext cx="1924201" cy="1346388"/>
            </a:xfrm>
            <a:prstGeom prst="line">
              <a:avLst/>
            </a:prstGeom>
            <a:noFill/>
            <a:ln w="19050" cap="flat">
              <a:solidFill>
                <a:srgbClr val="FFAB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356" name="Google Shape;922;p91"/>
            <p:cNvSpPr/>
            <p:nvPr/>
          </p:nvSpPr>
          <p:spPr>
            <a:xfrm>
              <a:off x="3103587" y="2143973"/>
              <a:ext cx="1823702" cy="1242381"/>
            </a:xfrm>
            <a:prstGeom prst="line">
              <a:avLst/>
            </a:prstGeom>
            <a:noFill/>
            <a:ln w="19050" cap="flat">
              <a:solidFill>
                <a:srgbClr val="FFAB4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pic>
          <p:nvPicPr>
            <p:cNvPr id="1357" name="Google Shape;923;p91" descr="Google Shape;923;p9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18475" y="1535420"/>
              <a:ext cx="868849" cy="7378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8" name="Google Shape;924;p91"/>
            <p:cNvSpPr txBox="1"/>
            <p:nvPr/>
          </p:nvSpPr>
          <p:spPr>
            <a:xfrm>
              <a:off x="0" y="2481031"/>
              <a:ext cx="883501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APM</a:t>
              </a:r>
            </a:p>
          </p:txBody>
        </p:sp>
        <p:sp>
          <p:nvSpPr>
            <p:cNvPr id="1359" name="Google Shape;925;p91"/>
            <p:cNvSpPr txBox="1"/>
            <p:nvPr/>
          </p:nvSpPr>
          <p:spPr>
            <a:xfrm>
              <a:off x="4895200" y="3271789"/>
              <a:ext cx="883501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Logs</a:t>
              </a:r>
            </a:p>
          </p:txBody>
        </p:sp>
        <p:sp>
          <p:nvSpPr>
            <p:cNvPr id="1360" name="Google Shape;926;p91"/>
            <p:cNvSpPr txBox="1"/>
            <p:nvPr/>
          </p:nvSpPr>
          <p:spPr>
            <a:xfrm>
              <a:off x="5156499" y="44876"/>
              <a:ext cx="1192501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Metrics</a:t>
              </a:r>
            </a:p>
          </p:txBody>
        </p:sp>
      </p:grpSp>
      <p:sp>
        <p:nvSpPr>
          <p:cNvPr id="1362" name="Google Shape;927;p91"/>
          <p:cNvSpPr txBox="1"/>
          <p:nvPr/>
        </p:nvSpPr>
        <p:spPr>
          <a:xfrm>
            <a:off x="6728875" y="1201240"/>
            <a:ext cx="2525401" cy="35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latin typeface="Open Sans"/>
                <a:ea typeface="Open Sans"/>
                <a:cs typeface="Open Sans"/>
                <a:sym typeface="Open Sans"/>
              </a:defRPr>
            </a:pPr>
            <a:r>
              <a:t>Search and Discovery</a:t>
            </a:r>
          </a:p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>
              <a:defRPr>
                <a:latin typeface="Open Sans"/>
                <a:ea typeface="Open Sans"/>
                <a:cs typeface="Open Sans"/>
                <a:sym typeface="Open Sans"/>
              </a:defRPr>
            </a:pPr>
            <a:r>
              <a:t>Correlation</a:t>
            </a:r>
            <a:br/>
          </a:p>
          <a:p>
            <a:pPr>
              <a:defRPr>
                <a:latin typeface="Open Sans"/>
                <a:ea typeface="Open Sans"/>
                <a:cs typeface="Open Sans"/>
                <a:sym typeface="Open Sans"/>
              </a:defRPr>
            </a:pPr>
            <a:r>
              <a:t>Anomaly Detection</a:t>
            </a:r>
            <a:br/>
          </a:p>
          <a:p>
            <a:pPr>
              <a:defRPr>
                <a:latin typeface="Open Sans"/>
                <a:ea typeface="Open Sans"/>
                <a:cs typeface="Open Sans"/>
                <a:sym typeface="Open Sans"/>
              </a:defRPr>
            </a:pPr>
            <a:r>
              <a:t>Alerting</a:t>
            </a:r>
            <a:br/>
            <a:br/>
            <a:r>
              <a:t>Dashboarding</a:t>
            </a:r>
            <a:br/>
          </a:p>
          <a:p>
            <a:pPr>
              <a:defRPr>
                <a:latin typeface="Open Sans"/>
                <a:ea typeface="Open Sans"/>
                <a:cs typeface="Open Sans"/>
                <a:sym typeface="Open Sans"/>
              </a:defRPr>
            </a:pPr>
            <a:r>
              <a:t>Reporting</a:t>
            </a:r>
            <a:br/>
          </a:p>
        </p:txBody>
      </p:sp>
      <p:sp>
        <p:nvSpPr>
          <p:cNvPr id="1363" name="Google Shape;928;p91"/>
          <p:cNvSpPr txBox="1"/>
          <p:nvPr/>
        </p:nvSpPr>
        <p:spPr>
          <a:xfrm>
            <a:off x="545625" y="4848797"/>
            <a:ext cx="7243799" cy="30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Source :  Peter Bourgon  https://peter.bourgon.org/blog/2017/02/21/metrics-tracing-and-logging.html: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910;p90"/>
          <p:cNvSpPr/>
          <p:nvPr/>
        </p:nvSpPr>
        <p:spPr>
          <a:xfrm>
            <a:off x="0" y="-1"/>
            <a:ext cx="9144000" cy="51546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1366" name="Google Shape;911;p90" descr="Google Shape;911;p90"/>
          <p:cNvPicPr>
            <a:picLocks noChangeAspect="1"/>
          </p:cNvPicPr>
          <p:nvPr/>
        </p:nvPicPr>
        <p:blipFill>
          <a:blip r:embed="rId3">
            <a:extLst/>
          </a:blip>
          <a:srcRect l="3461" t="0" r="3462" b="0"/>
          <a:stretch>
            <a:fillRect/>
          </a:stretch>
        </p:blipFill>
        <p:spPr>
          <a:xfrm>
            <a:off x="0" y="6439"/>
            <a:ext cx="9144000" cy="51417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7" name="Google Shape;912;p90"/>
          <p:cNvSpPr txBox="1"/>
          <p:nvPr>
            <p:ph type="title"/>
          </p:nvPr>
        </p:nvSpPr>
        <p:spPr>
          <a:xfrm>
            <a:off x="550500" y="2540499"/>
            <a:ext cx="8360100" cy="767701"/>
          </a:xfrm>
          <a:prstGeom prst="rect">
            <a:avLst/>
          </a:prstGeom>
        </p:spPr>
        <p:txBody>
          <a:bodyPr/>
          <a:lstStyle/>
          <a:p>
            <a:pPr algn="ctr"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Observability</a:t>
            </a:r>
            <a:r>
              <a:rPr b="0">
                <a:latin typeface="Open Sans Light"/>
                <a:ea typeface="Open Sans Light"/>
                <a:cs typeface="Open Sans Light"/>
                <a:sym typeface="Open Sans Light"/>
              </a:rPr>
              <a:t> is a search use case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80;p17"/>
          <p:cNvSpPr txBox="1"/>
          <p:nvPr>
            <p:ph type="sldNum" sz="quarter" idx="2"/>
          </p:nvPr>
        </p:nvSpPr>
        <p:spPr>
          <a:xfrm>
            <a:off x="100093" y="4855648"/>
            <a:ext cx="174732" cy="2269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72" name="Google Shape;961;p94" descr="Google Shape;961;p94"/>
          <p:cNvPicPr>
            <a:picLocks noChangeAspect="1"/>
          </p:cNvPicPr>
          <p:nvPr/>
        </p:nvPicPr>
        <p:blipFill>
          <a:blip r:embed="rId2">
            <a:extLst/>
          </a:blip>
          <a:srcRect l="0" t="15831" r="0" b="0"/>
          <a:stretch>
            <a:fillRect/>
          </a:stretch>
        </p:blipFill>
        <p:spPr>
          <a:xfrm>
            <a:off x="152400" y="986863"/>
            <a:ext cx="8839200" cy="2205989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Google Shape;962;p94"/>
          <p:cNvSpPr/>
          <p:nvPr/>
        </p:nvSpPr>
        <p:spPr>
          <a:xfrm>
            <a:off x="127950" y="2499923"/>
            <a:ext cx="2118300" cy="2303401"/>
          </a:xfrm>
          <a:prstGeom prst="roundRect">
            <a:avLst>
              <a:gd name="adj" fmla="val 16667"/>
            </a:avLst>
          </a:prstGeom>
          <a:ln w="19050">
            <a:solidFill>
              <a:srgbClr val="78909C"/>
            </a:solidFill>
          </a:ln>
        </p:spPr>
        <p:txBody>
          <a:bodyPr lIns="0" tIns="0" rIns="0" bIns="0" anchor="ctr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74" name="Google Shape;963;p94"/>
          <p:cNvSpPr/>
          <p:nvPr/>
        </p:nvSpPr>
        <p:spPr>
          <a:xfrm>
            <a:off x="2375380" y="2499923"/>
            <a:ext cx="2118300" cy="2303401"/>
          </a:xfrm>
          <a:prstGeom prst="roundRect">
            <a:avLst>
              <a:gd name="adj" fmla="val 16667"/>
            </a:avLst>
          </a:prstGeom>
          <a:ln w="19050">
            <a:solidFill>
              <a:srgbClr val="78909C"/>
            </a:solidFill>
          </a:ln>
        </p:spPr>
        <p:txBody>
          <a:bodyPr lIns="0" tIns="0" rIns="0" bIns="0" anchor="ctr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75" name="Google Shape;964;p94"/>
          <p:cNvSpPr/>
          <p:nvPr/>
        </p:nvSpPr>
        <p:spPr>
          <a:xfrm>
            <a:off x="4623749" y="2499923"/>
            <a:ext cx="2118301" cy="2303401"/>
          </a:xfrm>
          <a:prstGeom prst="roundRect">
            <a:avLst>
              <a:gd name="adj" fmla="val 16667"/>
            </a:avLst>
          </a:prstGeom>
          <a:ln w="19050">
            <a:solidFill>
              <a:srgbClr val="78909C"/>
            </a:solidFill>
          </a:ln>
        </p:spPr>
        <p:txBody>
          <a:bodyPr lIns="0" tIns="0" rIns="0" bIns="0" anchor="ctr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76" name="Google Shape;965;p94"/>
          <p:cNvSpPr/>
          <p:nvPr/>
        </p:nvSpPr>
        <p:spPr>
          <a:xfrm>
            <a:off x="6894449" y="2499923"/>
            <a:ext cx="2118301" cy="2303401"/>
          </a:xfrm>
          <a:prstGeom prst="roundRect">
            <a:avLst>
              <a:gd name="adj" fmla="val 16667"/>
            </a:avLst>
          </a:prstGeom>
          <a:ln w="19050">
            <a:solidFill>
              <a:srgbClr val="78909C"/>
            </a:solidFill>
          </a:ln>
        </p:spPr>
        <p:txBody>
          <a:bodyPr lIns="0" tIns="0" rIns="0" bIns="0" anchor="ctr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77" name="Google Shape;966;p94"/>
          <p:cNvSpPr txBox="1"/>
          <p:nvPr>
            <p:ph type="title" idx="4294967295"/>
          </p:nvPr>
        </p:nvSpPr>
        <p:spPr>
          <a:xfrm>
            <a:off x="343931" y="91441"/>
            <a:ext cx="7962002" cy="7677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2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Status Quo : Siloed Collection of Tools </a:t>
            </a:r>
          </a:p>
        </p:txBody>
      </p:sp>
      <p:sp>
        <p:nvSpPr>
          <p:cNvPr id="1378" name="Google Shape;967;p94"/>
          <p:cNvSpPr txBox="1"/>
          <p:nvPr/>
        </p:nvSpPr>
        <p:spPr>
          <a:xfrm>
            <a:off x="6923850" y="3156185"/>
            <a:ext cx="2118301" cy="10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Web Logs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App Logs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Database Logs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Container Logs</a:t>
            </a:r>
          </a:p>
        </p:txBody>
      </p:sp>
      <p:sp>
        <p:nvSpPr>
          <p:cNvPr id="1379" name="Google Shape;968;p94"/>
          <p:cNvSpPr txBox="1"/>
          <p:nvPr/>
        </p:nvSpPr>
        <p:spPr>
          <a:xfrm>
            <a:off x="4696200" y="3156185"/>
            <a:ext cx="2118301" cy="1249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Container Metrics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Host Metrics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Database Metics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Network Metrics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Storage Metrics</a:t>
            </a:r>
          </a:p>
        </p:txBody>
      </p:sp>
      <p:sp>
        <p:nvSpPr>
          <p:cNvPr id="1380" name="Google Shape;969;p94"/>
          <p:cNvSpPr txBox="1"/>
          <p:nvPr/>
        </p:nvSpPr>
        <p:spPr>
          <a:xfrm>
            <a:off x="2506722" y="3156185"/>
            <a:ext cx="1812301" cy="7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Uptime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Response Time 	</a:t>
            </a:r>
          </a:p>
        </p:txBody>
      </p:sp>
      <p:sp>
        <p:nvSpPr>
          <p:cNvPr id="1381" name="Google Shape;970;p94"/>
          <p:cNvSpPr txBox="1"/>
          <p:nvPr/>
        </p:nvSpPr>
        <p:spPr>
          <a:xfrm>
            <a:off x="241047" y="3156185"/>
            <a:ext cx="1812302" cy="10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Real User Monitoring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Txn Perf Monitoring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Distributed Tracing</a:t>
            </a:r>
          </a:p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80;p17"/>
          <p:cNvSpPr txBox="1"/>
          <p:nvPr>
            <p:ph type="sldNum" sz="quarter" idx="2"/>
          </p:nvPr>
        </p:nvSpPr>
        <p:spPr>
          <a:xfrm>
            <a:off x="100093" y="4855648"/>
            <a:ext cx="174732" cy="2269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84" name="Google Shape;975;p95" descr="Google Shape;975;p95"/>
          <p:cNvPicPr>
            <a:picLocks noChangeAspect="1"/>
          </p:cNvPicPr>
          <p:nvPr/>
        </p:nvPicPr>
        <p:blipFill>
          <a:blip r:embed="rId2">
            <a:extLst/>
          </a:blip>
          <a:srcRect l="0" t="20247" r="0" b="20602"/>
          <a:stretch>
            <a:fillRect/>
          </a:stretch>
        </p:blipFill>
        <p:spPr>
          <a:xfrm>
            <a:off x="152400" y="827093"/>
            <a:ext cx="8839200" cy="2065843"/>
          </a:xfrm>
          <a:prstGeom prst="rect">
            <a:avLst/>
          </a:prstGeom>
          <a:ln w="12700">
            <a:miter lim="400000"/>
          </a:ln>
        </p:spPr>
      </p:pic>
      <p:sp>
        <p:nvSpPr>
          <p:cNvPr id="1385" name="Google Shape;976;p95"/>
          <p:cNvSpPr/>
          <p:nvPr/>
        </p:nvSpPr>
        <p:spPr>
          <a:xfrm>
            <a:off x="249299" y="2049907"/>
            <a:ext cx="8645402" cy="2696700"/>
          </a:xfrm>
          <a:prstGeom prst="roundRect">
            <a:avLst>
              <a:gd name="adj" fmla="val 7905"/>
            </a:avLst>
          </a:prstGeom>
          <a:ln w="19050">
            <a:solidFill>
              <a:srgbClr val="78909C"/>
            </a:solidFill>
            <a:prstDash val="dash"/>
          </a:ln>
        </p:spPr>
        <p:txBody>
          <a:bodyPr lIns="0" tIns="0" rIns="0" bIns="0" anchor="ctr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86" name="Google Shape;977;p95"/>
          <p:cNvSpPr txBox="1"/>
          <p:nvPr>
            <p:ph type="title" idx="4294967295"/>
          </p:nvPr>
        </p:nvSpPr>
        <p:spPr>
          <a:xfrm>
            <a:off x="343931" y="91441"/>
            <a:ext cx="7962002" cy="7677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2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Elastic Approach to Observability</a:t>
            </a:r>
          </a:p>
        </p:txBody>
      </p:sp>
      <p:sp>
        <p:nvSpPr>
          <p:cNvPr id="1387" name="Google Shape;978;p95"/>
          <p:cNvSpPr txBox="1"/>
          <p:nvPr/>
        </p:nvSpPr>
        <p:spPr>
          <a:xfrm>
            <a:off x="6771450" y="2927800"/>
            <a:ext cx="2118301" cy="89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Web Logs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App Logs / Database Logs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Container Logs 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PaaS Component Logs</a:t>
            </a:r>
          </a:p>
        </p:txBody>
      </p:sp>
      <p:sp>
        <p:nvSpPr>
          <p:cNvPr id="1388" name="Google Shape;979;p95"/>
          <p:cNvSpPr txBox="1"/>
          <p:nvPr/>
        </p:nvSpPr>
        <p:spPr>
          <a:xfrm>
            <a:off x="4610675" y="2927799"/>
            <a:ext cx="2203801" cy="10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Container Metrics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Component Metrics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Host &amp; Network Metrics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Database &amp; Storage Metrics	</a:t>
            </a:r>
          </a:p>
        </p:txBody>
      </p:sp>
      <p:sp>
        <p:nvSpPr>
          <p:cNvPr id="1389" name="Google Shape;980;p95"/>
          <p:cNvSpPr txBox="1"/>
          <p:nvPr/>
        </p:nvSpPr>
        <p:spPr>
          <a:xfrm>
            <a:off x="2735322" y="2927796"/>
            <a:ext cx="1812301" cy="7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Uptime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Response Time 	</a:t>
            </a:r>
          </a:p>
        </p:txBody>
      </p:sp>
      <p:sp>
        <p:nvSpPr>
          <p:cNvPr id="1390" name="Google Shape;981;p95"/>
          <p:cNvSpPr txBox="1"/>
          <p:nvPr/>
        </p:nvSpPr>
        <p:spPr>
          <a:xfrm>
            <a:off x="774447" y="2927796"/>
            <a:ext cx="1812302" cy="10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Real User Monitoring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Txn Perf Monitoring</a:t>
            </a:r>
          </a:p>
          <a:p>
            <a:pPr>
              <a:defRPr sz="1200">
                <a:latin typeface="Open Sans"/>
                <a:ea typeface="Open Sans"/>
                <a:cs typeface="Open Sans"/>
                <a:sym typeface="Open Sans"/>
              </a:defRPr>
            </a:pPr>
            <a:r>
              <a:t>Distributed Tracing</a:t>
            </a:r>
          </a:p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1" name="Google Shape;982;p95"/>
          <p:cNvSpPr/>
          <p:nvPr/>
        </p:nvSpPr>
        <p:spPr>
          <a:xfrm>
            <a:off x="774449" y="4218199"/>
            <a:ext cx="7703702" cy="3921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1392" name="Google Shape;983;p95" descr="Google Shape;983;p9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4908" y="4295166"/>
            <a:ext cx="235774" cy="266155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Google Shape;984;p95"/>
          <p:cNvSpPr txBox="1"/>
          <p:nvPr/>
        </p:nvSpPr>
        <p:spPr>
          <a:xfrm>
            <a:off x="2453725" y="4310896"/>
            <a:ext cx="16389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Elasticsearch</a:t>
            </a:r>
          </a:p>
        </p:txBody>
      </p:sp>
      <p:sp>
        <p:nvSpPr>
          <p:cNvPr id="1394" name="Google Shape;985;p95"/>
          <p:cNvSpPr/>
          <p:nvPr/>
        </p:nvSpPr>
        <p:spPr>
          <a:xfrm>
            <a:off x="774449" y="3827050"/>
            <a:ext cx="7703702" cy="3921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1395" name="Google Shape;986;p95" descr="Google Shape;986;p9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6050" y="3916650"/>
            <a:ext cx="204662" cy="263777"/>
          </a:xfrm>
          <a:prstGeom prst="rect">
            <a:avLst/>
          </a:prstGeom>
          <a:ln w="12700">
            <a:miter lim="400000"/>
          </a:ln>
        </p:spPr>
      </p:pic>
      <p:sp>
        <p:nvSpPr>
          <p:cNvPr id="1396" name="Google Shape;987;p95"/>
          <p:cNvSpPr txBox="1"/>
          <p:nvPr/>
        </p:nvSpPr>
        <p:spPr>
          <a:xfrm>
            <a:off x="2453725" y="3905100"/>
            <a:ext cx="16389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Kibana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3 Pillars of Observ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Pillars of Observability</a:t>
            </a:r>
          </a:p>
        </p:txBody>
      </p:sp>
      <p:sp>
        <p:nvSpPr>
          <p:cNvPr id="1399" name="Slide Number"/>
          <p:cNvSpPr txBox="1"/>
          <p:nvPr>
            <p:ph type="sldNum" sz="quarter" idx="2"/>
          </p:nvPr>
        </p:nvSpPr>
        <p:spPr>
          <a:xfrm>
            <a:off x="100093" y="4860132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1184529"/>
            <a:ext cx="6379935" cy="2774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itle">
  <a:themeElements>
    <a:clrScheme name="Tit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0000FF"/>
      </a:hlink>
      <a:folHlink>
        <a:srgbClr val="FF00FF"/>
      </a:folHlink>
    </a:clrScheme>
    <a:fontScheme name="Titl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it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itle">
  <a:themeElements>
    <a:clrScheme name="Tit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0000FF"/>
      </a:hlink>
      <a:folHlink>
        <a:srgbClr val="FF00FF"/>
      </a:folHlink>
    </a:clrScheme>
    <a:fontScheme name="Titl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Tit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